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61" r:id="rId3"/>
    <p:sldId id="270" r:id="rId4"/>
    <p:sldId id="262" r:id="rId5"/>
    <p:sldId id="269" r:id="rId6"/>
    <p:sldId id="263"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834" autoAdjust="0"/>
  </p:normalViewPr>
  <p:slideViewPr>
    <p:cSldViewPr snapToGrid="0">
      <p:cViewPr varScale="1">
        <p:scale>
          <a:sx n="88" d="100"/>
          <a:sy n="88" d="100"/>
        </p:scale>
        <p:origin x="14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F54313-824D-4CDC-ACE5-E9E7A3DA3E91}" type="datetimeFigureOut">
              <a:rPr lang="ru-RU" smtClean="0"/>
              <a:pPr/>
              <a:t>11.09.2019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AED9E4-BBC2-41AB-9AA2-A370BF5AFF37}" type="slidenum">
              <a:rPr lang="ru-RU" smtClean="0"/>
              <a:pPr/>
              <a:t>‹#›</a:t>
            </a:fld>
            <a:endParaRPr lang="ru-RU"/>
          </a:p>
        </p:txBody>
      </p:sp>
    </p:spTree>
    <p:extLst>
      <p:ext uri="{BB962C8B-B14F-4D97-AF65-F5344CB8AC3E}">
        <p14:creationId xmlns:p14="http://schemas.microsoft.com/office/powerpoint/2010/main" val="2426552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body" idx="1"/>
          </p:nvPr>
        </p:nvSpPr>
        <p:spPr>
          <a:xfrm>
            <a:off x="680880" y="4721306"/>
            <a:ext cx="5447030" cy="4472935"/>
          </a:xfrm>
          <a:prstGeom prst="rect">
            <a:avLst/>
          </a:prstGeom>
          <a:noFill/>
          <a:ln>
            <a:noFill/>
          </a:ln>
        </p:spPr>
        <p:txBody>
          <a:bodyPr spcFirstLastPara="1" wrap="square" lIns="91825" tIns="45900" rIns="91825" bIns="459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21" name="Google Shape;121;p4:notes"/>
          <p:cNvSpPr>
            <a:spLocks noGrp="1" noRot="1" noChangeAspect="1"/>
          </p:cNvSpPr>
          <p:nvPr>
            <p:ph type="sldImg" idx="2"/>
          </p:nvPr>
        </p:nvSpPr>
        <p:spPr>
          <a:xfrm>
            <a:off x="92075" y="744538"/>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68012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fed5f74b7_1_0:notes"/>
          <p:cNvSpPr txBox="1">
            <a:spLocks noGrp="1"/>
          </p:cNvSpPr>
          <p:nvPr>
            <p:ph type="body" idx="1"/>
          </p:nvPr>
        </p:nvSpPr>
        <p:spPr>
          <a:xfrm>
            <a:off x="680880" y="4721306"/>
            <a:ext cx="5447100" cy="4473000"/>
          </a:xfrm>
          <a:prstGeom prst="rect">
            <a:avLst/>
          </a:prstGeom>
          <a:noFill/>
          <a:ln>
            <a:noFill/>
          </a:ln>
        </p:spPr>
        <p:txBody>
          <a:bodyPr spcFirstLastPara="1" wrap="square" lIns="91825" tIns="45900" rIns="91825" bIns="459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61" name="Google Shape;161;g3fed5f74b7_1_0:notes"/>
          <p:cNvSpPr>
            <a:spLocks noGrp="1" noRot="1" noChangeAspect="1"/>
          </p:cNvSpPr>
          <p:nvPr>
            <p:ph type="sldImg" idx="2"/>
          </p:nvPr>
        </p:nvSpPr>
        <p:spPr>
          <a:xfrm>
            <a:off x="92075" y="744538"/>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66017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6:notes"/>
          <p:cNvSpPr txBox="1">
            <a:spLocks noGrp="1"/>
          </p:cNvSpPr>
          <p:nvPr>
            <p:ph type="body" idx="1"/>
          </p:nvPr>
        </p:nvSpPr>
        <p:spPr>
          <a:xfrm>
            <a:off x="680880" y="4721306"/>
            <a:ext cx="5447030" cy="4472935"/>
          </a:xfrm>
          <a:prstGeom prst="rect">
            <a:avLst/>
          </a:prstGeom>
          <a:noFill/>
          <a:ln>
            <a:noFill/>
          </a:ln>
        </p:spPr>
        <p:txBody>
          <a:bodyPr spcFirstLastPara="1" wrap="square" lIns="91825" tIns="45900" rIns="91825" bIns="459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81" name="Google Shape;181;p6:notes"/>
          <p:cNvSpPr>
            <a:spLocks noGrp="1" noRot="1" noChangeAspect="1"/>
          </p:cNvSpPr>
          <p:nvPr>
            <p:ph type="sldImg" idx="2"/>
          </p:nvPr>
        </p:nvSpPr>
        <p:spPr>
          <a:xfrm>
            <a:off x="92075" y="744538"/>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58584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6:notes"/>
          <p:cNvSpPr txBox="1">
            <a:spLocks noGrp="1"/>
          </p:cNvSpPr>
          <p:nvPr>
            <p:ph type="body" idx="1"/>
          </p:nvPr>
        </p:nvSpPr>
        <p:spPr>
          <a:xfrm>
            <a:off x="680880" y="4721306"/>
            <a:ext cx="5447030" cy="4472935"/>
          </a:xfrm>
          <a:prstGeom prst="rect">
            <a:avLst/>
          </a:prstGeom>
          <a:noFill/>
          <a:ln>
            <a:noFill/>
          </a:ln>
        </p:spPr>
        <p:txBody>
          <a:bodyPr spcFirstLastPara="1" wrap="square" lIns="91825" tIns="45900" rIns="91825" bIns="459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dirty="0">
              <a:solidFill>
                <a:schemeClr val="dk1"/>
              </a:solidFill>
              <a:latin typeface="Calibri"/>
              <a:ea typeface="Calibri"/>
              <a:cs typeface="Calibri"/>
              <a:sym typeface="Calibri"/>
            </a:endParaRPr>
          </a:p>
        </p:txBody>
      </p:sp>
      <p:sp>
        <p:nvSpPr>
          <p:cNvPr id="181" name="Google Shape;181;p6:notes"/>
          <p:cNvSpPr>
            <a:spLocks noGrp="1" noRot="1" noChangeAspect="1"/>
          </p:cNvSpPr>
          <p:nvPr>
            <p:ph type="sldImg" idx="2"/>
          </p:nvPr>
        </p:nvSpPr>
        <p:spPr>
          <a:xfrm>
            <a:off x="92075" y="744538"/>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70233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8:notes"/>
          <p:cNvSpPr txBox="1">
            <a:spLocks noGrp="1"/>
          </p:cNvSpPr>
          <p:nvPr>
            <p:ph type="body" idx="1"/>
          </p:nvPr>
        </p:nvSpPr>
        <p:spPr>
          <a:xfrm>
            <a:off x="680880" y="4721305"/>
            <a:ext cx="5446961" cy="4472916"/>
          </a:xfrm>
          <a:prstGeom prst="rect">
            <a:avLst/>
          </a:prstGeom>
          <a:noFill/>
          <a:ln>
            <a:noFill/>
          </a:ln>
        </p:spPr>
        <p:txBody>
          <a:bodyPr spcFirstLastPara="1" wrap="square" lIns="91825" tIns="45900" rIns="91825" bIns="459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220" name="Google Shape;220;p8:notes"/>
          <p:cNvSpPr>
            <a:spLocks noGrp="1" noRot="1" noChangeAspect="1"/>
          </p:cNvSpPr>
          <p:nvPr>
            <p:ph type="sldImg" idx="2"/>
          </p:nvPr>
        </p:nvSpPr>
        <p:spPr>
          <a:xfrm>
            <a:off x="92075" y="744538"/>
            <a:ext cx="6624638" cy="3727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92918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183201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396817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1772233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1209983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117028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3206528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252912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33677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145616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1367459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F237D6D-85F9-4E0E-B8EF-5210E3F3F7F7}" type="datetimeFigureOut">
              <a:rPr lang="ru-RU" smtClean="0"/>
              <a:pPr/>
              <a:t>11.09.2019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ED4912-6083-4F1A-A46B-A1DD2D292300}" type="slidenum">
              <a:rPr lang="ru-RU" smtClean="0"/>
              <a:pPr/>
              <a:t>‹#›</a:t>
            </a:fld>
            <a:endParaRPr lang="ru-RU"/>
          </a:p>
        </p:txBody>
      </p:sp>
    </p:spTree>
    <p:extLst>
      <p:ext uri="{BB962C8B-B14F-4D97-AF65-F5344CB8AC3E}">
        <p14:creationId xmlns:p14="http://schemas.microsoft.com/office/powerpoint/2010/main" val="379021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37D6D-85F9-4E0E-B8EF-5210E3F3F7F7}" type="datetimeFigureOut">
              <a:rPr lang="ru-RU" smtClean="0"/>
              <a:pPr/>
              <a:t>11.09.2019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D4912-6083-4F1A-A46B-A1DD2D292300}" type="slidenum">
              <a:rPr lang="ru-RU" smtClean="0"/>
              <a:pPr/>
              <a:t>‹#›</a:t>
            </a:fld>
            <a:endParaRPr lang="ru-RU"/>
          </a:p>
        </p:txBody>
      </p:sp>
    </p:spTree>
    <p:extLst>
      <p:ext uri="{BB962C8B-B14F-4D97-AF65-F5344CB8AC3E}">
        <p14:creationId xmlns:p14="http://schemas.microsoft.com/office/powerpoint/2010/main" val="3940181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11"/>
          <p:cNvSpPr/>
          <p:nvPr/>
        </p:nvSpPr>
        <p:spPr>
          <a:xfrm>
            <a:off x="5347988" y="912760"/>
            <a:ext cx="623244" cy="552514"/>
          </a:xfrm>
          <a:prstGeom prst="rightArrow">
            <a:avLst>
              <a:gd name="adj1" fmla="val 50000"/>
              <a:gd name="adj2" fmla="val 50000"/>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25" name="Google Shape;125;p11"/>
          <p:cNvSpPr txBox="1"/>
          <p:nvPr/>
        </p:nvSpPr>
        <p:spPr>
          <a:xfrm>
            <a:off x="5971230" y="439143"/>
            <a:ext cx="6023062" cy="1219588"/>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t" anchorCtr="0">
            <a:noAutofit/>
          </a:bodyPr>
          <a:lstStyle/>
          <a:p>
            <a:pPr algn="just">
              <a:buClr>
                <a:srgbClr val="000000"/>
              </a:buClr>
              <a:buSzPts val="1600"/>
            </a:pPr>
            <a:r>
              <a:rPr lang="en-US" sz="1200" dirty="0" smtClean="0">
                <a:latin typeface="Arial"/>
                <a:ea typeface="Arial"/>
                <a:cs typeface="Arial"/>
                <a:sym typeface="Arial"/>
              </a:rPr>
              <a:t>Chairman of the Council: PRESIDENT of the REPUBLIC of </a:t>
            </a:r>
            <a:r>
              <a:rPr lang="en-US" sz="1200" dirty="0" err="1" smtClean="0">
                <a:latin typeface="Arial"/>
                <a:ea typeface="Arial"/>
                <a:cs typeface="Arial"/>
                <a:sym typeface="Arial"/>
              </a:rPr>
              <a:t>KAZAKHSTANWorking</a:t>
            </a:r>
            <a:r>
              <a:rPr lang="en-US" sz="1200" dirty="0" smtClean="0">
                <a:latin typeface="Arial"/>
                <a:ea typeface="Arial"/>
                <a:cs typeface="Arial"/>
                <a:sym typeface="Arial"/>
              </a:rPr>
              <a:t> body of the Council: Committee on INVESTMENTS of the </a:t>
            </a:r>
            <a:r>
              <a:rPr lang="en-US" sz="1200" dirty="0" err="1" smtClean="0">
                <a:latin typeface="Arial"/>
                <a:ea typeface="Arial"/>
                <a:cs typeface="Arial"/>
                <a:sym typeface="Arial"/>
              </a:rPr>
              <a:t>MFAMain</a:t>
            </a:r>
            <a:r>
              <a:rPr lang="en-US" sz="1200" dirty="0" smtClean="0">
                <a:latin typeface="Arial"/>
                <a:ea typeface="Arial"/>
                <a:cs typeface="Arial"/>
                <a:sym typeface="Arial"/>
              </a:rPr>
              <a:t> task : development of recommendations and proposals on the definition of the basic directions of investment policy of Kazakhstan; improvement of the investment climate in Kazakhstan, improvement of regulatory legal base of Kazakhstan on </a:t>
            </a:r>
            <a:r>
              <a:rPr lang="en-US" sz="1200" dirty="0" err="1" smtClean="0">
                <a:latin typeface="Arial"/>
                <a:ea typeface="Arial"/>
                <a:cs typeface="Arial"/>
                <a:sym typeface="Arial"/>
              </a:rPr>
              <a:t>investments.The</a:t>
            </a:r>
            <a:r>
              <a:rPr lang="en-US" sz="1200" dirty="0" smtClean="0">
                <a:latin typeface="Arial"/>
                <a:ea typeface="Arial"/>
                <a:cs typeface="Arial"/>
                <a:sym typeface="Arial"/>
              </a:rPr>
              <a:t> personal composition of the Council is approved by the President of Kazakhstan.</a:t>
            </a:r>
            <a:endParaRPr sz="1200" dirty="0">
              <a:latin typeface="Arial"/>
              <a:ea typeface="Arial"/>
              <a:cs typeface="Arial"/>
              <a:sym typeface="Arial"/>
            </a:endParaRPr>
          </a:p>
        </p:txBody>
      </p:sp>
      <p:sp>
        <p:nvSpPr>
          <p:cNvPr id="126" name="Google Shape;126;p11"/>
          <p:cNvSpPr/>
          <p:nvPr/>
        </p:nvSpPr>
        <p:spPr>
          <a:xfrm>
            <a:off x="9839" y="3579282"/>
            <a:ext cx="5277636" cy="1396742"/>
          </a:xfrm>
          <a:prstGeom prst="roundRect">
            <a:avLst>
              <a:gd name="adj" fmla="val 16667"/>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marL="11516" algn="just">
              <a:buClr>
                <a:srgbClr val="E74823"/>
              </a:buClr>
              <a:buSzPts val="1600"/>
            </a:pPr>
            <a:r>
              <a:rPr lang="en-US" sz="2000" b="1" dirty="0" smtClean="0">
                <a:ea typeface="Arial"/>
                <a:cs typeface="Arial"/>
              </a:rPr>
              <a:t>The INVESTMENT CLIMATE IMPROVEMENT Council (IMC) is an Advisory body under the Government of the Republic of Kazakhstan</a:t>
            </a:r>
            <a:endParaRPr sz="2000" i="1" dirty="0">
              <a:ea typeface="Arial"/>
              <a:cs typeface="Arial"/>
              <a:sym typeface="Arial"/>
            </a:endParaRPr>
          </a:p>
        </p:txBody>
      </p:sp>
      <p:sp>
        <p:nvSpPr>
          <p:cNvPr id="129" name="Google Shape;129;p11"/>
          <p:cNvSpPr/>
          <p:nvPr/>
        </p:nvSpPr>
        <p:spPr>
          <a:xfrm>
            <a:off x="-1" y="2026905"/>
            <a:ext cx="5265609" cy="1432884"/>
          </a:xfrm>
          <a:prstGeom prst="roundRect">
            <a:avLst>
              <a:gd name="adj" fmla="val 16667"/>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marL="11516" algn="just">
              <a:buClr>
                <a:srgbClr val="E74823"/>
              </a:buClr>
              <a:buSzPts val="1600"/>
            </a:pPr>
            <a:r>
              <a:rPr lang="en-US" sz="2000" b="1" dirty="0" smtClean="0">
                <a:ea typeface="Arial"/>
                <a:cs typeface="Arial"/>
              </a:rPr>
              <a:t>COORDINATION COUNCIL FOR ATTRACTING INVESTMENTS- Advisory body under the Government of the Republic of Kazakhstan</a:t>
            </a:r>
            <a:endParaRPr sz="2000" i="1" dirty="0">
              <a:ea typeface="Arial"/>
              <a:cs typeface="Arial"/>
              <a:sym typeface="Arial"/>
            </a:endParaRPr>
          </a:p>
        </p:txBody>
      </p:sp>
      <p:sp>
        <p:nvSpPr>
          <p:cNvPr id="131" name="Google Shape;131;p11"/>
          <p:cNvSpPr/>
          <p:nvPr/>
        </p:nvSpPr>
        <p:spPr>
          <a:xfrm>
            <a:off x="5347988" y="2558480"/>
            <a:ext cx="623244" cy="552514"/>
          </a:xfrm>
          <a:prstGeom prst="rightArrow">
            <a:avLst>
              <a:gd name="adj1" fmla="val 50000"/>
              <a:gd name="adj2" fmla="val 50000"/>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33" name="Google Shape;133;p11"/>
          <p:cNvSpPr/>
          <p:nvPr/>
        </p:nvSpPr>
        <p:spPr>
          <a:xfrm>
            <a:off x="5347988" y="3989616"/>
            <a:ext cx="623244" cy="552514"/>
          </a:xfrm>
          <a:prstGeom prst="rightArrow">
            <a:avLst>
              <a:gd name="adj1" fmla="val 50000"/>
              <a:gd name="adj2" fmla="val 50000"/>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34" name="Google Shape;134;p11"/>
          <p:cNvSpPr txBox="1"/>
          <p:nvPr/>
        </p:nvSpPr>
        <p:spPr>
          <a:xfrm>
            <a:off x="5971230" y="1705923"/>
            <a:ext cx="6023061" cy="152330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t" anchorCtr="0">
            <a:noAutofit/>
          </a:bodyPr>
          <a:lstStyle/>
          <a:p>
            <a:r>
              <a:rPr lang="en-US" sz="1200" dirty="0" smtClean="0">
                <a:latin typeface="Arial"/>
                <a:ea typeface="Arial"/>
                <a:cs typeface="Arial"/>
              </a:rPr>
              <a:t>Chairman: PRIME MINISTER of </a:t>
            </a:r>
            <a:r>
              <a:rPr lang="en-US" sz="1200" dirty="0" err="1" smtClean="0">
                <a:latin typeface="Arial"/>
                <a:ea typeface="Arial"/>
                <a:cs typeface="Arial"/>
              </a:rPr>
              <a:t>KazakhstanWorking</a:t>
            </a:r>
            <a:r>
              <a:rPr lang="en-US" sz="1200" dirty="0" smtClean="0">
                <a:latin typeface="Arial"/>
                <a:ea typeface="Arial"/>
                <a:cs typeface="Arial"/>
              </a:rPr>
              <a:t> body: MINISTRY of NATIONAL ECONOMY of </a:t>
            </a:r>
            <a:r>
              <a:rPr lang="en-US" sz="1200" dirty="0" err="1" smtClean="0">
                <a:latin typeface="Arial"/>
                <a:ea typeface="Arial"/>
                <a:cs typeface="Arial"/>
              </a:rPr>
              <a:t>KazakhstanPurpose</a:t>
            </a:r>
            <a:r>
              <a:rPr lang="en-US" sz="1200" dirty="0" smtClean="0">
                <a:latin typeface="Arial"/>
                <a:ea typeface="Arial"/>
                <a:cs typeface="Arial"/>
              </a:rPr>
              <a:t>: development of proposals on attracting investments in Kazakhstan Objectives: development of proposals to improve the investment climate And improve the efficiency of interaction of Central state and local Executive bodies, subjects of quasi-public sector of the Republic of Kazakhstan in attracting </a:t>
            </a:r>
            <a:r>
              <a:rPr lang="en-US" sz="1200" dirty="0" err="1" smtClean="0">
                <a:latin typeface="Arial"/>
                <a:ea typeface="Arial"/>
                <a:cs typeface="Arial"/>
              </a:rPr>
              <a:t>investments;Composition</a:t>
            </a:r>
            <a:r>
              <a:rPr lang="en-US" sz="1200" dirty="0" smtClean="0">
                <a:latin typeface="Arial"/>
                <a:ea typeface="Arial"/>
                <a:cs typeface="Arial"/>
              </a:rPr>
              <a:t>: heads of state AND national </a:t>
            </a:r>
            <a:r>
              <a:rPr lang="en-US" sz="1200" dirty="0" err="1" smtClean="0">
                <a:latin typeface="Arial"/>
                <a:ea typeface="Arial"/>
                <a:cs typeface="Arial"/>
              </a:rPr>
              <a:t>companiesMeetings</a:t>
            </a:r>
            <a:r>
              <a:rPr lang="en-US" sz="1200" dirty="0" smtClean="0">
                <a:latin typeface="Arial"/>
                <a:ea typeface="Arial"/>
                <a:cs typeface="Arial"/>
              </a:rPr>
              <a:t> are held as required </a:t>
            </a:r>
            <a:r>
              <a:rPr lang="ru-RU" sz="1200" dirty="0">
                <a:latin typeface="Arial"/>
                <a:ea typeface="Arial"/>
                <a:cs typeface="Arial"/>
              </a:rPr>
              <a:t/>
            </a:r>
            <a:br>
              <a:rPr lang="ru-RU" sz="1200" dirty="0">
                <a:latin typeface="Arial"/>
                <a:ea typeface="Arial"/>
                <a:cs typeface="Arial"/>
              </a:rPr>
            </a:br>
            <a:endParaRPr lang="ru-RU" sz="1200" dirty="0">
              <a:latin typeface="Arial"/>
              <a:ea typeface="Arial"/>
              <a:cs typeface="Arial"/>
            </a:endParaRPr>
          </a:p>
          <a:p>
            <a:r>
              <a:rPr lang="ru-RU" sz="1600" dirty="0" smtClean="0"/>
              <a:t>.</a:t>
            </a:r>
            <a:endParaRPr lang="ru-RU" sz="1600" dirty="0"/>
          </a:p>
        </p:txBody>
      </p:sp>
      <p:sp>
        <p:nvSpPr>
          <p:cNvPr id="135" name="Google Shape;135;p11"/>
          <p:cNvSpPr txBox="1"/>
          <p:nvPr/>
        </p:nvSpPr>
        <p:spPr>
          <a:xfrm>
            <a:off x="5954041" y="3270431"/>
            <a:ext cx="6023061" cy="204721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t" anchorCtr="0">
            <a:noAutofit/>
          </a:bodyPr>
          <a:lstStyle/>
          <a:p>
            <a:r>
              <a:rPr lang="en-US" sz="1200" dirty="0" smtClean="0">
                <a:latin typeface="Arial"/>
                <a:ea typeface="Arial"/>
                <a:cs typeface="Arial"/>
              </a:rPr>
              <a:t>Chairman: PRIME MINISTER of </a:t>
            </a:r>
            <a:r>
              <a:rPr lang="en-US" sz="1200" dirty="0" err="1" smtClean="0">
                <a:latin typeface="Arial"/>
                <a:ea typeface="Arial"/>
                <a:cs typeface="Arial"/>
              </a:rPr>
              <a:t>KazakhstanWorking</a:t>
            </a:r>
            <a:r>
              <a:rPr lang="en-US" sz="1200" dirty="0" smtClean="0">
                <a:latin typeface="Arial"/>
                <a:ea typeface="Arial"/>
                <a:cs typeface="Arial"/>
              </a:rPr>
              <a:t> body: MINISTRY of NATIONAL ECONOMY Objective: implementation of the unified investment policy of Kazakhstan, assistance in attracting and effective use of domestic and foreign </a:t>
            </a:r>
            <a:r>
              <a:rPr lang="en-US" sz="1200" dirty="0" err="1" smtClean="0">
                <a:latin typeface="Arial"/>
                <a:ea typeface="Arial"/>
                <a:cs typeface="Arial"/>
              </a:rPr>
              <a:t>investmentsTasks</a:t>
            </a:r>
            <a:r>
              <a:rPr lang="en-US" sz="1200" dirty="0" smtClean="0">
                <a:latin typeface="Arial"/>
                <a:ea typeface="Arial"/>
                <a:cs typeface="Arial"/>
              </a:rPr>
              <a:t>: defining a uniform strategy of development of investment activity in line with the practice of the Organization for economic cooperation and development investment policy and development priorities of the Republic of Kazakhstan; development of proposals on creation of favorable investment climate in Kazakhstan, including the protection of the rights and interests of foreign investors and improvement of regulatory legal base of Kazakhstan regarding investment policy, tax and customs regulations; analysis of possible solutions to the problems that hinder investment in the manufacturing sector of the economy of the Republic of Kazakhstan</a:t>
            </a:r>
            <a:r>
              <a:rPr lang="ru-RU" sz="1600" dirty="0" smtClean="0">
                <a:effectLst/>
              </a:rPr>
              <a:t/>
            </a:r>
            <a:br>
              <a:rPr lang="ru-RU" sz="1600" dirty="0" smtClean="0">
                <a:effectLst/>
              </a:rPr>
            </a:br>
            <a:endParaRPr sz="1270" dirty="0">
              <a:latin typeface="Arial"/>
              <a:ea typeface="Arial"/>
              <a:cs typeface="Arial"/>
              <a:sym typeface="Arial"/>
            </a:endParaRPr>
          </a:p>
        </p:txBody>
      </p:sp>
      <p:sp>
        <p:nvSpPr>
          <p:cNvPr id="138" name="Google Shape;138;p11"/>
          <p:cNvSpPr/>
          <p:nvPr/>
        </p:nvSpPr>
        <p:spPr>
          <a:xfrm>
            <a:off x="41990" y="442506"/>
            <a:ext cx="5229632" cy="1458200"/>
          </a:xfrm>
          <a:prstGeom prst="roundRect">
            <a:avLst>
              <a:gd name="adj" fmla="val 16667"/>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marL="11516" algn="just">
              <a:buClr>
                <a:srgbClr val="E74823"/>
              </a:buClr>
              <a:buSzPts val="1600"/>
            </a:pPr>
            <a:r>
              <a:rPr lang="en-US" sz="2000" b="1" dirty="0" smtClean="0">
                <a:ea typeface="Arial"/>
                <a:cs typeface="Arial"/>
                <a:sym typeface="Arial"/>
              </a:rPr>
              <a:t>foreign investors </a:t>
            </a:r>
            <a:r>
              <a:rPr lang="en-US" sz="2000" b="1" dirty="0" err="1" smtClean="0">
                <a:ea typeface="Arial"/>
                <a:cs typeface="Arial"/>
                <a:sym typeface="Arial"/>
              </a:rPr>
              <a:t>Councilunder</a:t>
            </a:r>
            <a:r>
              <a:rPr lang="en-US" sz="2000" b="1" dirty="0" smtClean="0">
                <a:ea typeface="Arial"/>
                <a:cs typeface="Arial"/>
                <a:sym typeface="Arial"/>
              </a:rPr>
              <a:t> the President of the Republic of Kazakhstan - Advisory body under the President of the Republic of Kazakhstan</a:t>
            </a:r>
            <a:endParaRPr sz="2000" i="1" dirty="0">
              <a:ea typeface="Arial"/>
              <a:cs typeface="Arial"/>
              <a:sym typeface="Arial"/>
            </a:endParaRPr>
          </a:p>
        </p:txBody>
      </p:sp>
      <p:sp>
        <p:nvSpPr>
          <p:cNvPr id="14" name="Google Shape;126;p11"/>
          <p:cNvSpPr/>
          <p:nvPr/>
        </p:nvSpPr>
        <p:spPr>
          <a:xfrm>
            <a:off x="-23697" y="5039255"/>
            <a:ext cx="5634681" cy="1630781"/>
          </a:xfrm>
          <a:prstGeom prst="roundRect">
            <a:avLst>
              <a:gd name="adj" fmla="val 16667"/>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ctr" anchorCtr="0">
            <a:noAutofit/>
          </a:bodyPr>
          <a:lstStyle/>
          <a:p>
            <a:pPr marL="11516" algn="just">
              <a:buClr>
                <a:srgbClr val="E74823"/>
              </a:buClr>
              <a:buSzPts val="1600"/>
            </a:pPr>
            <a:r>
              <a:rPr lang="en-US" sz="2000" b="1" dirty="0" smtClean="0">
                <a:ea typeface="Arial"/>
                <a:cs typeface="Arial"/>
              </a:rPr>
              <a:t>INVESTMENT HEADQUARTERS-Interdepartmental Council on attracting investors Advisory body under the Ministry of foreign Affairs of Kazakhstan-Advisory body under the Government of Kazakhstan</a:t>
            </a:r>
            <a:endParaRPr i="1" dirty="0">
              <a:ea typeface="Arial"/>
              <a:cs typeface="Arial"/>
              <a:sym typeface="Arial"/>
            </a:endParaRPr>
          </a:p>
        </p:txBody>
      </p:sp>
      <p:sp>
        <p:nvSpPr>
          <p:cNvPr id="15" name="Google Shape;135;p11"/>
          <p:cNvSpPr txBox="1"/>
          <p:nvPr/>
        </p:nvSpPr>
        <p:spPr>
          <a:xfrm>
            <a:off x="5873579" y="5261314"/>
            <a:ext cx="6103524" cy="1596685"/>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spcFirstLastPara="1" wrap="square" lIns="95305" tIns="47652" rIns="95305" bIns="47652" anchor="t" anchorCtr="0">
            <a:noAutofit/>
          </a:bodyPr>
          <a:lstStyle/>
          <a:p>
            <a:r>
              <a:rPr lang="en-US" sz="1200" dirty="0" smtClean="0">
                <a:latin typeface="Arial"/>
                <a:ea typeface="Arial"/>
                <a:cs typeface="Arial"/>
              </a:rPr>
              <a:t>Chairman: Minister of FOREIGN </a:t>
            </a:r>
            <a:r>
              <a:rPr lang="en-US" sz="1200" dirty="0" err="1" smtClean="0">
                <a:latin typeface="Arial"/>
                <a:ea typeface="Arial"/>
                <a:cs typeface="Arial"/>
              </a:rPr>
              <a:t>AFFAIRSWorking</a:t>
            </a:r>
            <a:r>
              <a:rPr lang="en-US" sz="1200" dirty="0" smtClean="0">
                <a:latin typeface="Arial"/>
                <a:ea typeface="Arial"/>
                <a:cs typeface="Arial"/>
              </a:rPr>
              <a:t> body: Committee on INVESTMENTS of the </a:t>
            </a:r>
            <a:r>
              <a:rPr lang="en-US" sz="1200" dirty="0" err="1" smtClean="0">
                <a:latin typeface="Arial"/>
                <a:ea typeface="Arial"/>
                <a:cs typeface="Arial"/>
              </a:rPr>
              <a:t>MFAObjective</a:t>
            </a:r>
            <a:r>
              <a:rPr lang="en-US" sz="1200" dirty="0" smtClean="0">
                <a:latin typeface="Arial"/>
                <a:ea typeface="Arial"/>
                <a:cs typeface="Arial"/>
              </a:rPr>
              <a:t>: to develop proposals and recommendations aimed at enhancing work with potential investors within the framework of the unified investment policy of Kazakhstan. Objectives: development of proposals and recommendations on attracting investors and improving the investment climate in the framework of the unified investment policy of the Republic of Kazakhstan. Composition: Heads of structural divisions of GO, Deputy chairmen of NCE RK "</a:t>
            </a:r>
            <a:r>
              <a:rPr lang="en-US" sz="1200" dirty="0" err="1" smtClean="0">
                <a:latin typeface="Arial"/>
                <a:ea typeface="Arial"/>
                <a:cs typeface="Arial"/>
              </a:rPr>
              <a:t>Atameken</a:t>
            </a:r>
            <a:r>
              <a:rPr lang="en-US" sz="1200" dirty="0" smtClean="0">
                <a:latin typeface="Arial"/>
                <a:ea typeface="Arial"/>
                <a:cs typeface="Arial"/>
              </a:rPr>
              <a:t>", JSC" </a:t>
            </a:r>
            <a:r>
              <a:rPr lang="en-US" sz="1200" dirty="0" err="1" smtClean="0">
                <a:latin typeface="Arial"/>
                <a:ea typeface="Arial"/>
                <a:cs typeface="Arial"/>
              </a:rPr>
              <a:t>KazakhInvest</a:t>
            </a:r>
            <a:r>
              <a:rPr lang="en-US" sz="1200" dirty="0" smtClean="0">
                <a:latin typeface="Arial"/>
                <a:ea typeface="Arial"/>
                <a:cs typeface="Arial"/>
              </a:rPr>
              <a:t>", managing Directors of JSC" </a:t>
            </a:r>
            <a:r>
              <a:rPr lang="en-US" sz="1200" dirty="0" err="1" smtClean="0">
                <a:latin typeface="Arial"/>
                <a:ea typeface="Arial"/>
                <a:cs typeface="Arial"/>
              </a:rPr>
              <a:t>Samruk</a:t>
            </a:r>
            <a:r>
              <a:rPr lang="en-US" sz="1200" dirty="0" smtClean="0">
                <a:latin typeface="Arial"/>
                <a:ea typeface="Arial"/>
                <a:cs typeface="Arial"/>
              </a:rPr>
              <a:t> </a:t>
            </a:r>
            <a:r>
              <a:rPr lang="en-US" sz="1200" dirty="0" err="1" smtClean="0">
                <a:latin typeface="Arial"/>
                <a:ea typeface="Arial"/>
                <a:cs typeface="Arial"/>
              </a:rPr>
              <a:t>Kazyna</a:t>
            </a:r>
            <a:r>
              <a:rPr lang="en-US" sz="1200" dirty="0" smtClean="0">
                <a:latin typeface="Arial"/>
                <a:ea typeface="Arial"/>
                <a:cs typeface="Arial"/>
              </a:rPr>
              <a:t>", </a:t>
            </a:r>
            <a:r>
              <a:rPr lang="en-US" sz="1200" dirty="0" err="1" smtClean="0">
                <a:latin typeface="Arial"/>
                <a:ea typeface="Arial"/>
                <a:cs typeface="Arial"/>
              </a:rPr>
              <a:t>JSC"Baiterek</a:t>
            </a:r>
            <a:r>
              <a:rPr lang="en-US" sz="1200" dirty="0" smtClean="0">
                <a:latin typeface="Arial"/>
                <a:ea typeface="Arial"/>
                <a:cs typeface="Arial"/>
              </a:rPr>
              <a:t>". Meetings are held as required, but at least twice a year</a:t>
            </a:r>
            <a:endParaRPr sz="1270" dirty="0">
              <a:latin typeface="Arial"/>
              <a:ea typeface="Arial"/>
              <a:cs typeface="Arial"/>
              <a:sym typeface="Arial"/>
            </a:endParaRPr>
          </a:p>
        </p:txBody>
      </p:sp>
      <p:sp>
        <p:nvSpPr>
          <p:cNvPr id="2" name="Прямоугольник 1"/>
          <p:cNvSpPr/>
          <p:nvPr/>
        </p:nvSpPr>
        <p:spPr>
          <a:xfrm>
            <a:off x="1828800" y="6712"/>
            <a:ext cx="7898130" cy="646331"/>
          </a:xfrm>
          <a:prstGeom prst="rect">
            <a:avLst/>
          </a:prstGeom>
        </p:spPr>
        <p:txBody>
          <a:bodyPr wrap="square">
            <a:spAutoFit/>
          </a:bodyPr>
          <a:lstStyle/>
          <a:p>
            <a:pPr algn="ctr">
              <a:buClr>
                <a:srgbClr val="000000"/>
              </a:buClr>
              <a:buSzPts val="2300"/>
            </a:pPr>
            <a:r>
              <a:rPr lang="en-US" b="1" dirty="0" smtClean="0">
                <a:latin typeface="Arial"/>
                <a:ea typeface="Arial"/>
                <a:cs typeface="Arial"/>
                <a:sym typeface="Arial"/>
              </a:rPr>
              <a:t>ORGANIZATIONAL MEASURES TO PROTECT THE RIGHTS OF INVESTORS</a:t>
            </a:r>
            <a:endParaRPr lang="ru-RU" sz="1100" dirty="0">
              <a:latin typeface="Arial"/>
              <a:ea typeface="Arial"/>
              <a:cs typeface="Arial"/>
              <a:sym typeface="Arial"/>
            </a:endParaRPr>
          </a:p>
        </p:txBody>
      </p:sp>
    </p:spTree>
    <p:extLst>
      <p:ext uri="{BB962C8B-B14F-4D97-AF65-F5344CB8AC3E}">
        <p14:creationId xmlns:p14="http://schemas.microsoft.com/office/powerpoint/2010/main" val="2310680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70" name="Google Shape;170;p13"/>
          <p:cNvSpPr/>
          <p:nvPr/>
        </p:nvSpPr>
        <p:spPr>
          <a:xfrm>
            <a:off x="1247608" y="601905"/>
            <a:ext cx="3585650" cy="695806"/>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sym typeface="Arial"/>
              </a:rPr>
              <a:t>LEGAL REGULATION</a:t>
            </a:r>
            <a:endParaRPr lang="kk-KZ" sz="2000" b="1" dirty="0">
              <a:ea typeface="Arial"/>
              <a:cs typeface="Arial"/>
              <a:sym typeface="Arial"/>
            </a:endParaRPr>
          </a:p>
        </p:txBody>
      </p:sp>
      <p:sp>
        <p:nvSpPr>
          <p:cNvPr id="171" name="Google Shape;171;p13"/>
          <p:cNvSpPr/>
          <p:nvPr/>
        </p:nvSpPr>
        <p:spPr>
          <a:xfrm>
            <a:off x="4908949" y="2343955"/>
            <a:ext cx="62324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72" name="Google Shape;172;p13"/>
          <p:cNvSpPr txBox="1"/>
          <p:nvPr/>
        </p:nvSpPr>
        <p:spPr>
          <a:xfrm>
            <a:off x="5707873" y="617155"/>
            <a:ext cx="6005157" cy="1157215"/>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algn="ctr">
              <a:buClr>
                <a:srgbClr val="000000"/>
              </a:buClr>
              <a:buSzPts val="1600"/>
            </a:pPr>
            <a:r>
              <a:rPr lang="en-US" sz="2000" i="1" dirty="0" smtClean="0">
                <a:ea typeface="Arial"/>
                <a:cs typeface="Arial"/>
                <a:sym typeface="Arial"/>
              </a:rPr>
              <a:t>The business code and  Regulation on the activities of the investment Ombudsman December 26, 2015 № 1069</a:t>
            </a:r>
            <a:endParaRPr sz="2000" i="1" dirty="0">
              <a:ea typeface="Arial"/>
              <a:cs typeface="Arial"/>
              <a:sym typeface="Arial"/>
            </a:endParaRPr>
          </a:p>
        </p:txBody>
      </p:sp>
      <p:sp>
        <p:nvSpPr>
          <p:cNvPr id="173" name="Google Shape;173;p13"/>
          <p:cNvSpPr/>
          <p:nvPr/>
        </p:nvSpPr>
        <p:spPr>
          <a:xfrm>
            <a:off x="1066544" y="4874335"/>
            <a:ext cx="3630184" cy="914055"/>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rPr>
              <a:t>RIGHTS</a:t>
            </a:r>
            <a:endParaRPr sz="2000" b="1" dirty="0">
              <a:ea typeface="Arial"/>
              <a:cs typeface="Arial"/>
              <a:sym typeface="Arial"/>
            </a:endParaRPr>
          </a:p>
        </p:txBody>
      </p:sp>
      <p:sp>
        <p:nvSpPr>
          <p:cNvPr id="174" name="Google Shape;174;p13"/>
          <p:cNvSpPr/>
          <p:nvPr/>
        </p:nvSpPr>
        <p:spPr>
          <a:xfrm>
            <a:off x="5055452" y="5055105"/>
            <a:ext cx="62324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75" name="Google Shape;175;p13"/>
          <p:cNvSpPr txBox="1"/>
          <p:nvPr/>
        </p:nvSpPr>
        <p:spPr>
          <a:xfrm>
            <a:off x="5703182" y="3804726"/>
            <a:ext cx="6009847" cy="3053274"/>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marL="342900" indent="-342900" fontAlgn="base">
              <a:buAutoNum type="arabicParenR"/>
            </a:pPr>
            <a:r>
              <a:rPr lang="en-US" sz="1400" dirty="0" smtClean="0"/>
              <a:t>to request and receive from state bodies and organizations, regardless of the form of ownership, information necessary for consideration of applications, except for information constituting a trade secret; </a:t>
            </a:r>
          </a:p>
          <a:p>
            <a:pPr marL="342900" indent="-342900" fontAlgn="base"/>
            <a:r>
              <a:rPr lang="en-US" sz="1400" dirty="0" smtClean="0"/>
              <a:t>     2) for immediate reception by heads and other officials of state bodies and organizations;    </a:t>
            </a:r>
          </a:p>
          <a:p>
            <a:pPr marL="342900" indent="-342900" fontAlgn="base"/>
            <a:r>
              <a:rPr lang="en-US" sz="1400" dirty="0" smtClean="0"/>
              <a:t>  3) to hear the heads of interested state bodies and organizations or their deputies on the appeals of investors;     </a:t>
            </a:r>
          </a:p>
          <a:p>
            <a:pPr marL="342900" indent="-342900" fontAlgn="base"/>
            <a:r>
              <a:rPr lang="en-US" sz="1400" dirty="0" smtClean="0"/>
              <a:t> 4) other rights necessary for the implementation of the functions assigned to the investment Ombudsman</a:t>
            </a:r>
            <a:endParaRPr lang="ru-RU" sz="1600" i="1" dirty="0">
              <a:ea typeface="Arial"/>
              <a:cs typeface="Arial"/>
            </a:endParaRPr>
          </a:p>
        </p:txBody>
      </p:sp>
      <p:sp>
        <p:nvSpPr>
          <p:cNvPr id="15" name="Google Shape;170;p13"/>
          <p:cNvSpPr/>
          <p:nvPr/>
        </p:nvSpPr>
        <p:spPr>
          <a:xfrm>
            <a:off x="1295767" y="2197098"/>
            <a:ext cx="3400594" cy="719003"/>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sym typeface="Arial"/>
              </a:rPr>
              <a:t>APPOINTMENT</a:t>
            </a:r>
            <a:endParaRPr sz="2000" b="1" dirty="0">
              <a:ea typeface="Arial"/>
              <a:cs typeface="Arial"/>
              <a:sym typeface="Arial"/>
            </a:endParaRPr>
          </a:p>
        </p:txBody>
      </p:sp>
      <p:sp>
        <p:nvSpPr>
          <p:cNvPr id="16" name="Google Shape;172;p13"/>
          <p:cNvSpPr txBox="1"/>
          <p:nvPr/>
        </p:nvSpPr>
        <p:spPr>
          <a:xfrm>
            <a:off x="5707874" y="1942386"/>
            <a:ext cx="6005156" cy="1617244"/>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lvl="0" algn="ctr">
              <a:buSzPts val="1600"/>
            </a:pPr>
            <a:r>
              <a:rPr lang="en-US" sz="2000" i="1" dirty="0" smtClean="0">
                <a:ea typeface="Arial"/>
                <a:cs typeface="Arial"/>
                <a:sym typeface="Arial"/>
              </a:rPr>
              <a:t>Investment Ombudsman is an official appointed (determined) By the government of the Republic of Kazakhstan, which is entrusted with the functions of assisting in the protection of the rights and legitimate interests of investors. ((Article 314 of the CPC)</a:t>
            </a:r>
            <a:endParaRPr sz="2000" i="1" dirty="0">
              <a:ea typeface="Arial"/>
              <a:cs typeface="Arial"/>
              <a:sym typeface="Arial"/>
            </a:endParaRPr>
          </a:p>
        </p:txBody>
      </p:sp>
      <p:sp>
        <p:nvSpPr>
          <p:cNvPr id="17" name="Google Shape;171;p13"/>
          <p:cNvSpPr/>
          <p:nvPr/>
        </p:nvSpPr>
        <p:spPr>
          <a:xfrm>
            <a:off x="4972057" y="678573"/>
            <a:ext cx="62324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2" name="Прямоугольник 1"/>
          <p:cNvSpPr/>
          <p:nvPr/>
        </p:nvSpPr>
        <p:spPr>
          <a:xfrm>
            <a:off x="4060622" y="64145"/>
            <a:ext cx="2884443" cy="369332"/>
          </a:xfrm>
          <a:prstGeom prst="rect">
            <a:avLst/>
          </a:prstGeom>
        </p:spPr>
        <p:txBody>
          <a:bodyPr wrap="none">
            <a:spAutoFit/>
          </a:bodyPr>
          <a:lstStyle/>
          <a:p>
            <a:pPr algn="ctr">
              <a:buClr>
                <a:srgbClr val="000000"/>
              </a:buClr>
              <a:buSzPts val="2300"/>
            </a:pPr>
            <a:r>
              <a:rPr lang="en-US" b="1" dirty="0" smtClean="0">
                <a:sym typeface="Arial"/>
              </a:rPr>
              <a:t>INVESTMENT OMBUDSMAN</a:t>
            </a:r>
            <a:endParaRPr lang="kk-KZ" sz="1100" dirty="0">
              <a:latin typeface="Arial"/>
              <a:ea typeface="Arial"/>
              <a:cs typeface="Arial"/>
              <a:sym typeface="Arial"/>
            </a:endParaRPr>
          </a:p>
        </p:txBody>
      </p:sp>
    </p:spTree>
    <p:extLst>
      <p:ext uri="{BB962C8B-B14F-4D97-AF65-F5344CB8AC3E}">
        <p14:creationId xmlns:p14="http://schemas.microsoft.com/office/powerpoint/2010/main" val="1899222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с двумя усеченными противолежащими углами 28"/>
          <p:cNvSpPr/>
          <p:nvPr/>
        </p:nvSpPr>
        <p:spPr>
          <a:xfrm>
            <a:off x="1888155" y="1188064"/>
            <a:ext cx="1352968" cy="1191106"/>
          </a:xfrm>
          <a:prstGeom prst="snip2DiagRect">
            <a:avLst/>
          </a:prstGeom>
          <a:solidFill>
            <a:schemeClr val="bg1"/>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6" name="Прямоугольник 15"/>
          <p:cNvSpPr/>
          <p:nvPr/>
        </p:nvSpPr>
        <p:spPr>
          <a:xfrm>
            <a:off x="3243011" y="1041009"/>
            <a:ext cx="2679002" cy="757130"/>
          </a:xfrm>
          <a:prstGeom prst="rect">
            <a:avLst/>
          </a:prstGeom>
          <a:solidFill>
            <a:schemeClr val="accent1">
              <a:lumMod val="20000"/>
              <a:lumOff val="80000"/>
            </a:schemeClr>
          </a:solidFill>
        </p:spPr>
        <p:txBody>
          <a:bodyPr wrap="square">
            <a:spAutoFit/>
          </a:bodyPr>
          <a:lstStyle/>
          <a:p>
            <a:pPr algn="ctr" defTabSz="577850">
              <a:lnSpc>
                <a:spcPct val="90000"/>
              </a:lnSpc>
              <a:spcBef>
                <a:spcPct val="0"/>
              </a:spcBef>
              <a:spcAft>
                <a:spcPct val="35000"/>
              </a:spcAft>
            </a:pPr>
            <a:r>
              <a:rPr lang="en-US" sz="2400" b="1" dirty="0" smtClean="0">
                <a:latin typeface="Arial" panose="020B0604020202020204" pitchFamily="34" charset="0"/>
                <a:cs typeface="Arial" panose="020B0604020202020204" pitchFamily="34" charset="0"/>
              </a:rPr>
              <a:t>Treatment</a:t>
            </a:r>
            <a:r>
              <a:rPr lang="ru-RU" sz="2400" b="1" dirty="0" smtClean="0">
                <a:latin typeface="Arial" panose="020B0604020202020204" pitchFamily="34" charset="0"/>
                <a:cs typeface="Arial" panose="020B0604020202020204" pitchFamily="34" charset="0"/>
              </a:rPr>
              <a:t> </a:t>
            </a:r>
            <a:r>
              <a:rPr lang="ru-RU" sz="2400" b="1" dirty="0">
                <a:latin typeface="Arial" panose="020B0604020202020204" pitchFamily="34" charset="0"/>
                <a:cs typeface="Arial" panose="020B0604020202020204" pitchFamily="34" charset="0"/>
              </a:rPr>
              <a:t>инвестора</a:t>
            </a:r>
          </a:p>
        </p:txBody>
      </p:sp>
      <p:sp>
        <p:nvSpPr>
          <p:cNvPr id="17" name="Прямоугольник с двумя усеченными противолежащими углами 59"/>
          <p:cNvSpPr/>
          <p:nvPr/>
        </p:nvSpPr>
        <p:spPr>
          <a:xfrm>
            <a:off x="1886387" y="3023544"/>
            <a:ext cx="1346698" cy="1191106"/>
          </a:xfrm>
          <a:prstGeom prst="snip2DiagRect">
            <a:avLst/>
          </a:prstGeom>
          <a:solidFill>
            <a:schemeClr val="bg1"/>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8" name="Прямоугольник с одним вырезанным углом 17"/>
          <p:cNvSpPr/>
          <p:nvPr/>
        </p:nvSpPr>
        <p:spPr>
          <a:xfrm>
            <a:off x="3244202" y="3067470"/>
            <a:ext cx="2677811" cy="1464784"/>
          </a:xfrm>
          <a:prstGeom prst="snip1Rect">
            <a:avLst/>
          </a:prstGeom>
          <a:solidFill>
            <a:schemeClr val="accent1">
              <a:lumMod val="20000"/>
              <a:lumOff val="80000"/>
            </a:schemeClr>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buFont typeface="Arial" panose="020B0604020202020204" pitchFamily="34" charset="0"/>
              <a:buChar char="•"/>
            </a:pPr>
            <a:r>
              <a:rPr lang="en-US" sz="1400" dirty="0" smtClean="0">
                <a:solidFill>
                  <a:schemeClr val="tx1"/>
                </a:solidFill>
              </a:rPr>
              <a:t>Explanation of rights to the </a:t>
            </a:r>
            <a:r>
              <a:rPr lang="en-US" sz="1400" dirty="0" err="1" smtClean="0">
                <a:solidFill>
                  <a:schemeClr val="tx1"/>
                </a:solidFill>
              </a:rPr>
              <a:t>investor;Analysis</a:t>
            </a:r>
            <a:r>
              <a:rPr lang="en-US" sz="1400" dirty="0" smtClean="0">
                <a:solidFill>
                  <a:schemeClr val="tx1"/>
                </a:solidFill>
              </a:rPr>
              <a:t> of RK </a:t>
            </a:r>
            <a:r>
              <a:rPr lang="en-US" sz="1400" dirty="0" err="1" smtClean="0">
                <a:solidFill>
                  <a:schemeClr val="tx1"/>
                </a:solidFill>
              </a:rPr>
              <a:t>legislation;Sending</a:t>
            </a:r>
            <a:r>
              <a:rPr lang="en-US" sz="1400" dirty="0" smtClean="0">
                <a:solidFill>
                  <a:schemeClr val="tx1"/>
                </a:solidFill>
              </a:rPr>
              <a:t> requests to the appropriate SLIDES</a:t>
            </a:r>
            <a:endParaRPr lang="ru-RU" sz="1400" dirty="0">
              <a:solidFill>
                <a:schemeClr val="tx1"/>
              </a:solidFill>
            </a:endParaRPr>
          </a:p>
        </p:txBody>
      </p:sp>
      <p:sp>
        <p:nvSpPr>
          <p:cNvPr id="19" name="Прямоугольник 18"/>
          <p:cNvSpPr/>
          <p:nvPr/>
        </p:nvSpPr>
        <p:spPr>
          <a:xfrm>
            <a:off x="2265716" y="3991448"/>
            <a:ext cx="321476" cy="335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0" name="Прямоугольник 19"/>
          <p:cNvSpPr/>
          <p:nvPr/>
        </p:nvSpPr>
        <p:spPr>
          <a:xfrm>
            <a:off x="4566920" y="4171231"/>
            <a:ext cx="1342085" cy="110486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Прямоугольник 20"/>
          <p:cNvSpPr/>
          <p:nvPr/>
        </p:nvSpPr>
        <p:spPr>
          <a:xfrm>
            <a:off x="4566920" y="4183924"/>
            <a:ext cx="1342085" cy="110486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9530" tIns="49530" rIns="49530" bIns="49530" numCol="1" spcCol="1270" anchor="t" anchorCtr="0">
            <a:noAutofit/>
          </a:bodyPr>
          <a:lstStyle/>
          <a:p>
            <a:pPr defTabSz="577850">
              <a:lnSpc>
                <a:spcPct val="90000"/>
              </a:lnSpc>
              <a:spcBef>
                <a:spcPct val="0"/>
              </a:spcBef>
              <a:spcAft>
                <a:spcPct val="35000"/>
              </a:spcAft>
            </a:pPr>
            <a:endParaRPr lang="ru-RU" sz="1300" dirty="0">
              <a:solidFill>
                <a:schemeClr val="tx1"/>
              </a:solidFill>
            </a:endParaRPr>
          </a:p>
        </p:txBody>
      </p:sp>
      <p:sp>
        <p:nvSpPr>
          <p:cNvPr id="22" name="Прямоугольник с двумя усеченными противолежащими углами 95"/>
          <p:cNvSpPr/>
          <p:nvPr/>
        </p:nvSpPr>
        <p:spPr>
          <a:xfrm>
            <a:off x="1884625" y="4855285"/>
            <a:ext cx="1348465" cy="1191106"/>
          </a:xfrm>
          <a:prstGeom prst="snip2DiagRect">
            <a:avLst/>
          </a:prstGeom>
          <a:solidFill>
            <a:schemeClr val="bg1"/>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3" name="Прямоугольник 22"/>
          <p:cNvSpPr/>
          <p:nvPr/>
        </p:nvSpPr>
        <p:spPr>
          <a:xfrm>
            <a:off x="2265716" y="5823191"/>
            <a:ext cx="321476" cy="335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4" name="Прямоугольник 23"/>
          <p:cNvSpPr/>
          <p:nvPr/>
        </p:nvSpPr>
        <p:spPr>
          <a:xfrm>
            <a:off x="3234692" y="4532255"/>
            <a:ext cx="2674312" cy="299817"/>
          </a:xfrm>
          <a:prstGeom prst="rect">
            <a:avLst/>
          </a:prstGeom>
          <a:solidFill>
            <a:schemeClr val="accent1">
              <a:lumMod val="20000"/>
              <a:lumOff val="80000"/>
            </a:schemeClr>
          </a:solidFill>
        </p:spPr>
        <p:txBody>
          <a:bodyPr wrap="square" lIns="36000" tIns="36000" rIns="36000" bIns="36000">
            <a:spAutoFit/>
          </a:bodyPr>
          <a:lstStyle/>
          <a:p>
            <a:pPr algn="ctr" defTabSz="577850">
              <a:lnSpc>
                <a:spcPct val="80000"/>
              </a:lnSpc>
              <a:spcBef>
                <a:spcPct val="0"/>
              </a:spcBef>
            </a:pPr>
            <a:r>
              <a:rPr lang="en-US" b="1" dirty="0" smtClean="0"/>
              <a:t>Hearing state body</a:t>
            </a:r>
            <a:endParaRPr lang="ru-RU" b="1" dirty="0"/>
          </a:p>
        </p:txBody>
      </p:sp>
      <p:sp>
        <p:nvSpPr>
          <p:cNvPr id="25" name="Прямоугольник с одним вырезанным углом 24"/>
          <p:cNvSpPr/>
          <p:nvPr/>
        </p:nvSpPr>
        <p:spPr>
          <a:xfrm>
            <a:off x="3232030" y="5055864"/>
            <a:ext cx="2756878" cy="1295192"/>
          </a:xfrm>
          <a:prstGeom prst="snip1Rect">
            <a:avLst/>
          </a:prstGeom>
          <a:solidFill>
            <a:schemeClr val="accent1">
              <a:lumMod val="20000"/>
              <a:lumOff val="80000"/>
            </a:schemeClr>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pPr marL="176213" indent="-176213">
              <a:buFont typeface="Arial" panose="020B0604020202020204" pitchFamily="34" charset="0"/>
              <a:buChar char="•"/>
            </a:pPr>
            <a:r>
              <a:rPr lang="en-US" sz="1400" dirty="0" smtClean="0">
                <a:solidFill>
                  <a:schemeClr val="tx1"/>
                </a:solidFill>
              </a:rPr>
              <a:t>Organization of meetings with CSOs, m &amp; E and other organizations; Official response from CSO, MIO and other organizations</a:t>
            </a:r>
            <a:r>
              <a:rPr lang="ru-RU" sz="1400" dirty="0" smtClean="0">
                <a:solidFill>
                  <a:schemeClr val="tx1"/>
                </a:solidFill>
              </a:rPr>
              <a:t>.</a:t>
            </a:r>
            <a:endParaRPr lang="ru-RU" sz="1400" dirty="0">
              <a:solidFill>
                <a:schemeClr val="tx1"/>
              </a:solidFill>
            </a:endParaRPr>
          </a:p>
          <a:p>
            <a:pPr marL="176213" indent="-176213">
              <a:buFont typeface="Arial" panose="020B0604020202020204" pitchFamily="34" charset="0"/>
              <a:buChar char="•"/>
            </a:pPr>
            <a:endParaRPr lang="ru-RU" sz="1400" dirty="0">
              <a:solidFill>
                <a:schemeClr val="tx1"/>
              </a:solidFill>
            </a:endParaRPr>
          </a:p>
        </p:txBody>
      </p:sp>
      <p:sp>
        <p:nvSpPr>
          <p:cNvPr id="26" name="Прямоугольник с одним вырезанным углом 25"/>
          <p:cNvSpPr/>
          <p:nvPr/>
        </p:nvSpPr>
        <p:spPr>
          <a:xfrm>
            <a:off x="3244203" y="1384328"/>
            <a:ext cx="2677811" cy="994843"/>
          </a:xfrm>
          <a:prstGeom prst="snip1Rect">
            <a:avLst/>
          </a:prstGeom>
          <a:solidFill>
            <a:schemeClr val="accent1">
              <a:lumMod val="20000"/>
              <a:lumOff val="80000"/>
            </a:schemeClr>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ru-RU" sz="1400" dirty="0" smtClean="0">
              <a:solidFill>
                <a:schemeClr val="tx1"/>
              </a:solidFill>
            </a:endParaRPr>
          </a:p>
          <a:p>
            <a:pPr algn="ctr" defTabSz="577850">
              <a:lnSpc>
                <a:spcPct val="90000"/>
              </a:lnSpc>
              <a:spcBef>
                <a:spcPct val="0"/>
              </a:spcBef>
              <a:spcAft>
                <a:spcPct val="35000"/>
              </a:spcAft>
            </a:pPr>
            <a:r>
              <a:rPr lang="en-US" sz="2400" b="1" dirty="0" smtClean="0">
                <a:solidFill>
                  <a:schemeClr val="tx1"/>
                </a:solidFill>
                <a:latin typeface="Arial" panose="020B0604020202020204" pitchFamily="34" charset="0"/>
                <a:cs typeface="Arial" panose="020B0604020202020204" pitchFamily="34" charset="0"/>
              </a:rPr>
              <a:t>Problem description</a:t>
            </a:r>
            <a:endParaRPr lang="ru-RU" sz="1400" dirty="0">
              <a:solidFill>
                <a:schemeClr val="tx1"/>
              </a:solidFill>
            </a:endParaRPr>
          </a:p>
        </p:txBody>
      </p:sp>
      <p:pic>
        <p:nvPicPr>
          <p:cNvPr id="27" name="Рисунок 26"/>
          <p:cNvPicPr>
            <a:picLocks noChangeAspect="1"/>
          </p:cNvPicPr>
          <p:nvPr/>
        </p:nvPicPr>
        <p:blipFill>
          <a:blip r:embed="rId2" cstate="print"/>
          <a:stretch>
            <a:fillRect/>
          </a:stretch>
        </p:blipFill>
        <p:spPr>
          <a:xfrm>
            <a:off x="1884619" y="495596"/>
            <a:ext cx="1118102" cy="609817"/>
          </a:xfrm>
          <a:prstGeom prst="rect">
            <a:avLst/>
          </a:prstGeom>
        </p:spPr>
      </p:pic>
      <p:cxnSp>
        <p:nvCxnSpPr>
          <p:cNvPr id="28" name="Прямая соединительная линия 27"/>
          <p:cNvCxnSpPr/>
          <p:nvPr/>
        </p:nvCxnSpPr>
        <p:spPr>
          <a:xfrm>
            <a:off x="3024807" y="1193993"/>
            <a:ext cx="0" cy="972869"/>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flipV="1">
            <a:off x="1888154" y="2170974"/>
            <a:ext cx="1136654" cy="18543"/>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3021626" y="2170215"/>
            <a:ext cx="214318" cy="197131"/>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sp>
        <p:nvSpPr>
          <p:cNvPr id="31" name="Прямоугольник 30"/>
          <p:cNvSpPr/>
          <p:nvPr/>
        </p:nvSpPr>
        <p:spPr>
          <a:xfrm>
            <a:off x="2278164" y="2155970"/>
            <a:ext cx="339337" cy="335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cxnSp>
        <p:nvCxnSpPr>
          <p:cNvPr id="32" name="Прямая соединительная линия 31"/>
          <p:cNvCxnSpPr/>
          <p:nvPr/>
        </p:nvCxnSpPr>
        <p:spPr>
          <a:xfrm>
            <a:off x="3016775" y="3029471"/>
            <a:ext cx="0" cy="972869"/>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1884625" y="4002331"/>
            <a:ext cx="1132153" cy="4112"/>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a:off x="3013592" y="4005684"/>
            <a:ext cx="214318" cy="197132"/>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pic>
        <p:nvPicPr>
          <p:cNvPr id="35" name="Рисунок 34"/>
          <p:cNvPicPr>
            <a:picLocks noChangeAspect="1"/>
          </p:cNvPicPr>
          <p:nvPr/>
        </p:nvPicPr>
        <p:blipFill>
          <a:blip r:embed="rId3" cstate="print"/>
          <a:stretch>
            <a:fillRect/>
          </a:stretch>
        </p:blipFill>
        <p:spPr>
          <a:xfrm>
            <a:off x="1888154" y="3200018"/>
            <a:ext cx="572041" cy="496995"/>
          </a:xfrm>
          <a:prstGeom prst="rect">
            <a:avLst/>
          </a:prstGeom>
        </p:spPr>
      </p:pic>
      <p:pic>
        <p:nvPicPr>
          <p:cNvPr id="36" name="Рисунок 35"/>
          <p:cNvPicPr>
            <a:picLocks noChangeAspect="1"/>
          </p:cNvPicPr>
          <p:nvPr/>
        </p:nvPicPr>
        <p:blipFill>
          <a:blip r:embed="rId4" cstate="print"/>
          <a:stretch>
            <a:fillRect/>
          </a:stretch>
        </p:blipFill>
        <p:spPr>
          <a:xfrm>
            <a:off x="2111236" y="3705383"/>
            <a:ext cx="623676" cy="427741"/>
          </a:xfrm>
          <a:prstGeom prst="rect">
            <a:avLst/>
          </a:prstGeom>
        </p:spPr>
      </p:pic>
      <p:pic>
        <p:nvPicPr>
          <p:cNvPr id="37" name="Рисунок 36"/>
          <p:cNvPicPr>
            <a:picLocks noChangeAspect="1"/>
          </p:cNvPicPr>
          <p:nvPr/>
        </p:nvPicPr>
        <p:blipFill>
          <a:blip r:embed="rId5" cstate="print"/>
          <a:stretch>
            <a:fillRect/>
          </a:stretch>
        </p:blipFill>
        <p:spPr>
          <a:xfrm>
            <a:off x="2460198" y="3215199"/>
            <a:ext cx="546801" cy="506312"/>
          </a:xfrm>
          <a:prstGeom prst="rect">
            <a:avLst/>
          </a:prstGeom>
        </p:spPr>
      </p:pic>
      <p:pic>
        <p:nvPicPr>
          <p:cNvPr id="38" name="Рисунок 37"/>
          <p:cNvPicPr>
            <a:picLocks noChangeAspect="1"/>
          </p:cNvPicPr>
          <p:nvPr/>
        </p:nvPicPr>
        <p:blipFill>
          <a:blip r:embed="rId6" cstate="print"/>
          <a:stretch>
            <a:fillRect/>
          </a:stretch>
        </p:blipFill>
        <p:spPr>
          <a:xfrm>
            <a:off x="1888158" y="4872974"/>
            <a:ext cx="547933" cy="585744"/>
          </a:xfrm>
          <a:prstGeom prst="rect">
            <a:avLst/>
          </a:prstGeom>
        </p:spPr>
      </p:pic>
      <p:cxnSp>
        <p:nvCxnSpPr>
          <p:cNvPr id="39" name="Прямая соединительная линия 38"/>
          <p:cNvCxnSpPr/>
          <p:nvPr/>
        </p:nvCxnSpPr>
        <p:spPr>
          <a:xfrm>
            <a:off x="3016775" y="4861212"/>
            <a:ext cx="0" cy="972869"/>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flipV="1">
            <a:off x="1884625" y="5838195"/>
            <a:ext cx="1132153" cy="1769"/>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3013592" y="5837424"/>
            <a:ext cx="214318" cy="197132"/>
          </a:xfrm>
          <a:prstGeom prst="line">
            <a:avLst/>
          </a:prstGeom>
          <a:ln>
            <a:solidFill>
              <a:srgbClr val="008080"/>
            </a:solidFill>
            <a:prstDash val="dash"/>
          </a:ln>
        </p:spPr>
        <p:style>
          <a:lnRef idx="1">
            <a:schemeClr val="accent1"/>
          </a:lnRef>
          <a:fillRef idx="0">
            <a:schemeClr val="accent1"/>
          </a:fillRef>
          <a:effectRef idx="0">
            <a:schemeClr val="accent1"/>
          </a:effectRef>
          <a:fontRef idx="minor">
            <a:schemeClr val="tx1"/>
          </a:fontRef>
        </p:style>
      </p:cxnSp>
      <p:pic>
        <p:nvPicPr>
          <p:cNvPr id="42" name="Рисунок 41"/>
          <p:cNvPicPr>
            <a:picLocks noChangeAspect="1"/>
          </p:cNvPicPr>
          <p:nvPr/>
        </p:nvPicPr>
        <p:blipFill>
          <a:blip r:embed="rId7" cstate="print"/>
          <a:stretch>
            <a:fillRect/>
          </a:stretch>
        </p:blipFill>
        <p:spPr>
          <a:xfrm>
            <a:off x="2454648" y="4898573"/>
            <a:ext cx="548079" cy="541370"/>
          </a:xfrm>
          <a:prstGeom prst="rect">
            <a:avLst/>
          </a:prstGeom>
        </p:spPr>
      </p:pic>
      <p:pic>
        <p:nvPicPr>
          <p:cNvPr id="43" name="Рисунок 42"/>
          <p:cNvPicPr>
            <a:picLocks noChangeAspect="1"/>
          </p:cNvPicPr>
          <p:nvPr/>
        </p:nvPicPr>
        <p:blipFill>
          <a:blip r:embed="rId8" cstate="print"/>
          <a:stretch>
            <a:fillRect/>
          </a:stretch>
        </p:blipFill>
        <p:spPr>
          <a:xfrm>
            <a:off x="2104116" y="5458065"/>
            <a:ext cx="623676" cy="559121"/>
          </a:xfrm>
          <a:prstGeom prst="rect">
            <a:avLst/>
          </a:prstGeom>
        </p:spPr>
      </p:pic>
      <p:grpSp>
        <p:nvGrpSpPr>
          <p:cNvPr id="44" name="Группа 99"/>
          <p:cNvGrpSpPr/>
          <p:nvPr/>
        </p:nvGrpSpPr>
        <p:grpSpPr>
          <a:xfrm>
            <a:off x="6304731" y="2268784"/>
            <a:ext cx="2035368" cy="427914"/>
            <a:chOff x="4342917" y="5191353"/>
            <a:chExt cx="1764000" cy="427915"/>
          </a:xfrm>
        </p:grpSpPr>
        <p:sp>
          <p:nvSpPr>
            <p:cNvPr id="53" name="Прямоугольник 52"/>
            <p:cNvSpPr/>
            <p:nvPr/>
          </p:nvSpPr>
          <p:spPr>
            <a:xfrm>
              <a:off x="4342917" y="5191353"/>
              <a:ext cx="1764000" cy="341633"/>
            </a:xfrm>
            <a:prstGeom prst="rect">
              <a:avLst/>
            </a:prstGeom>
            <a:solidFill>
              <a:schemeClr val="accent1">
                <a:lumMod val="20000"/>
                <a:lumOff val="80000"/>
              </a:schemeClr>
            </a:solidFill>
            <a:ln>
              <a:solidFill>
                <a:srgbClr val="008080"/>
              </a:solidFill>
            </a:ln>
          </p:spPr>
          <p:txBody>
            <a:bodyPr wrap="square" lIns="288000" rIns="0" anchor="ctr">
              <a:spAutoFit/>
            </a:bodyPr>
            <a:lstStyle/>
            <a:p>
              <a:pPr marL="173038" indent="-173038" defTabSz="577850">
                <a:lnSpc>
                  <a:spcPct val="90000"/>
                </a:lnSpc>
                <a:spcBef>
                  <a:spcPct val="0"/>
                </a:spcBef>
                <a:spcAft>
                  <a:spcPct val="35000"/>
                </a:spcAft>
              </a:pPr>
              <a:r>
                <a:rPr lang="en-US" dirty="0" smtClean="0"/>
                <a:t>Problem SOLVED</a:t>
              </a:r>
              <a:endParaRPr lang="ru-RU" dirty="0">
                <a:latin typeface="Times New Roman" pitchFamily="18" charset="0"/>
                <a:cs typeface="Times New Roman" pitchFamily="18" charset="0"/>
              </a:endParaRPr>
            </a:p>
          </p:txBody>
        </p:sp>
        <p:pic>
          <p:nvPicPr>
            <p:cNvPr id="54" name="Рисунок 53"/>
            <p:cNvPicPr>
              <a:picLocks noChangeAspect="1"/>
            </p:cNvPicPr>
            <p:nvPr/>
          </p:nvPicPr>
          <p:blipFill>
            <a:blip r:embed="rId9" cstate="print"/>
            <a:stretch>
              <a:fillRect/>
            </a:stretch>
          </p:blipFill>
          <p:spPr>
            <a:xfrm>
              <a:off x="4370062" y="5384438"/>
              <a:ext cx="252000" cy="234830"/>
            </a:xfrm>
            <a:prstGeom prst="rect">
              <a:avLst/>
            </a:prstGeom>
          </p:spPr>
        </p:pic>
      </p:grpSp>
      <p:sp>
        <p:nvSpPr>
          <p:cNvPr id="45" name="Прямоугольник 44"/>
          <p:cNvSpPr/>
          <p:nvPr/>
        </p:nvSpPr>
        <p:spPr>
          <a:xfrm>
            <a:off x="6288255" y="3925185"/>
            <a:ext cx="2829890" cy="421709"/>
          </a:xfrm>
          <a:prstGeom prst="rect">
            <a:avLst/>
          </a:prstGeom>
          <a:solidFill>
            <a:schemeClr val="bg1">
              <a:lumMod val="95000"/>
            </a:schemeClr>
          </a:solidFill>
          <a:ln>
            <a:solidFill>
              <a:srgbClr val="008080"/>
            </a:solidFill>
          </a:ln>
        </p:spPr>
        <p:txBody>
          <a:bodyPr wrap="square" lIns="36000" tIns="36000" rIns="36000" bIns="36000" anchor="ctr">
            <a:spAutoFit/>
          </a:bodyPr>
          <a:lstStyle/>
          <a:p>
            <a:pPr algn="ctr" defTabSz="577850">
              <a:lnSpc>
                <a:spcPct val="80000"/>
              </a:lnSpc>
              <a:spcBef>
                <a:spcPct val="0"/>
              </a:spcBef>
            </a:pPr>
            <a:r>
              <a:rPr lang="en-US" sz="1400" dirty="0" smtClean="0"/>
              <a:t>Making recommendations changes in legislation to the government</a:t>
            </a:r>
            <a:endParaRPr lang="ru-RU" sz="1400" dirty="0"/>
          </a:p>
        </p:txBody>
      </p:sp>
      <p:grpSp>
        <p:nvGrpSpPr>
          <p:cNvPr id="46" name="Группа 100"/>
          <p:cNvGrpSpPr/>
          <p:nvPr/>
        </p:nvGrpSpPr>
        <p:grpSpPr>
          <a:xfrm>
            <a:off x="8504962" y="2283811"/>
            <a:ext cx="2237696" cy="590931"/>
            <a:chOff x="6665990" y="4406325"/>
            <a:chExt cx="1794472" cy="590933"/>
          </a:xfrm>
        </p:grpSpPr>
        <p:sp>
          <p:nvSpPr>
            <p:cNvPr id="51" name="Прямоугольник 50"/>
            <p:cNvSpPr/>
            <p:nvPr/>
          </p:nvSpPr>
          <p:spPr>
            <a:xfrm>
              <a:off x="6665990" y="4406325"/>
              <a:ext cx="1794472" cy="590933"/>
            </a:xfrm>
            <a:prstGeom prst="rect">
              <a:avLst/>
            </a:prstGeom>
            <a:solidFill>
              <a:schemeClr val="accent1">
                <a:lumMod val="20000"/>
                <a:lumOff val="80000"/>
              </a:schemeClr>
            </a:solidFill>
            <a:ln>
              <a:solidFill>
                <a:srgbClr val="008080"/>
              </a:solidFill>
            </a:ln>
          </p:spPr>
          <p:txBody>
            <a:bodyPr wrap="square" lIns="288000" rIns="0" anchor="ctr">
              <a:spAutoFit/>
            </a:bodyPr>
            <a:lstStyle/>
            <a:p>
              <a:pPr defTabSz="577850">
                <a:lnSpc>
                  <a:spcPct val="90000"/>
                </a:lnSpc>
                <a:spcBef>
                  <a:spcPct val="0"/>
                </a:spcBef>
                <a:spcAft>
                  <a:spcPct val="35000"/>
                </a:spcAft>
              </a:pPr>
              <a:r>
                <a:rPr lang="en-US" dirty="0" smtClean="0"/>
                <a:t>Problem NOT SOLVED</a:t>
              </a:r>
              <a:endParaRPr lang="ru-RU" dirty="0">
                <a:latin typeface="Times New Roman" pitchFamily="18" charset="0"/>
                <a:cs typeface="Times New Roman" pitchFamily="18" charset="0"/>
              </a:endParaRPr>
            </a:p>
          </p:txBody>
        </p:sp>
        <p:pic>
          <p:nvPicPr>
            <p:cNvPr id="52" name="Рисунок 51"/>
            <p:cNvPicPr>
              <a:picLocks noChangeAspect="1"/>
            </p:cNvPicPr>
            <p:nvPr/>
          </p:nvPicPr>
          <p:blipFill>
            <a:blip r:embed="rId10" cstate="print"/>
            <a:stretch>
              <a:fillRect/>
            </a:stretch>
          </p:blipFill>
          <p:spPr>
            <a:xfrm>
              <a:off x="6783122" y="4584378"/>
              <a:ext cx="252000" cy="234830"/>
            </a:xfrm>
            <a:prstGeom prst="rect">
              <a:avLst/>
            </a:prstGeom>
          </p:spPr>
        </p:pic>
      </p:grpSp>
      <p:pic>
        <p:nvPicPr>
          <p:cNvPr id="47" name="Рисунок 46"/>
          <p:cNvPicPr>
            <a:picLocks noChangeAspect="1"/>
          </p:cNvPicPr>
          <p:nvPr/>
        </p:nvPicPr>
        <p:blipFill>
          <a:blip r:embed="rId11" cstate="print"/>
          <a:stretch>
            <a:fillRect/>
          </a:stretch>
        </p:blipFill>
        <p:spPr>
          <a:xfrm>
            <a:off x="2128973" y="1903494"/>
            <a:ext cx="614226" cy="417121"/>
          </a:xfrm>
          <a:prstGeom prst="rect">
            <a:avLst/>
          </a:prstGeom>
          <a:solidFill>
            <a:schemeClr val="bg1"/>
          </a:solidFill>
        </p:spPr>
      </p:pic>
      <p:pic>
        <p:nvPicPr>
          <p:cNvPr id="48" name="Рисунок 47"/>
          <p:cNvPicPr>
            <a:picLocks noChangeAspect="1"/>
          </p:cNvPicPr>
          <p:nvPr/>
        </p:nvPicPr>
        <p:blipFill>
          <a:blip r:embed="rId12" cstate="print"/>
          <a:stretch>
            <a:fillRect/>
          </a:stretch>
        </p:blipFill>
        <p:spPr>
          <a:xfrm>
            <a:off x="1886387" y="1333494"/>
            <a:ext cx="594062" cy="496995"/>
          </a:xfrm>
          <a:prstGeom prst="rect">
            <a:avLst/>
          </a:prstGeom>
        </p:spPr>
      </p:pic>
      <p:pic>
        <p:nvPicPr>
          <p:cNvPr id="49" name="Рисунок 48"/>
          <p:cNvPicPr>
            <a:picLocks noChangeAspect="1"/>
          </p:cNvPicPr>
          <p:nvPr/>
        </p:nvPicPr>
        <p:blipFill>
          <a:blip r:embed="rId13" cstate="print"/>
          <a:stretch>
            <a:fillRect/>
          </a:stretch>
        </p:blipFill>
        <p:spPr>
          <a:xfrm>
            <a:off x="2341761" y="1326378"/>
            <a:ext cx="670924" cy="461496"/>
          </a:xfrm>
          <a:prstGeom prst="rect">
            <a:avLst/>
          </a:prstGeom>
        </p:spPr>
      </p:pic>
      <p:sp>
        <p:nvSpPr>
          <p:cNvPr id="55" name="Прямоугольник 54"/>
          <p:cNvSpPr/>
          <p:nvPr/>
        </p:nvSpPr>
        <p:spPr>
          <a:xfrm>
            <a:off x="3244202" y="2560745"/>
            <a:ext cx="2664802" cy="319446"/>
          </a:xfrm>
          <a:prstGeom prst="rect">
            <a:avLst/>
          </a:prstGeom>
          <a:solidFill>
            <a:schemeClr val="accent1">
              <a:lumMod val="20000"/>
              <a:lumOff val="80000"/>
            </a:schemeClr>
          </a:solidFill>
        </p:spPr>
        <p:txBody>
          <a:bodyPr wrap="square" lIns="36000" rIns="36000">
            <a:spAutoFit/>
          </a:bodyPr>
          <a:lstStyle/>
          <a:p>
            <a:pPr algn="ctr" defTabSz="577850">
              <a:lnSpc>
                <a:spcPct val="80000"/>
              </a:lnSpc>
              <a:spcBef>
                <a:spcPct val="0"/>
              </a:spcBef>
            </a:pPr>
            <a:r>
              <a:rPr lang="en-US" b="1" spc="-100" dirty="0" smtClean="0"/>
              <a:t>Problem analysis-up to 7 days</a:t>
            </a:r>
            <a:endParaRPr lang="ru-RU" b="1" spc="-100" dirty="0"/>
          </a:p>
        </p:txBody>
      </p:sp>
      <p:sp>
        <p:nvSpPr>
          <p:cNvPr id="58" name="Прямоугольник 57"/>
          <p:cNvSpPr/>
          <p:nvPr/>
        </p:nvSpPr>
        <p:spPr>
          <a:xfrm>
            <a:off x="7654693" y="5091452"/>
            <a:ext cx="2925000" cy="1254565"/>
          </a:xfrm>
          <a:prstGeom prst="rect">
            <a:avLst/>
          </a:prstGeom>
          <a:solidFill>
            <a:schemeClr val="bg1">
              <a:lumMod val="95000"/>
            </a:schemeClr>
          </a:solidFill>
          <a:ln>
            <a:solidFill>
              <a:srgbClr val="008080"/>
            </a:solidFill>
          </a:ln>
        </p:spPr>
        <p:txBody>
          <a:bodyPr wrap="square" lIns="0" tIns="36000" rIns="0" bIns="36000" anchor="ctr">
            <a:spAutoFit/>
          </a:bodyPr>
          <a:lstStyle/>
          <a:p>
            <a:pPr algn="ctr" defTabSz="577850">
              <a:lnSpc>
                <a:spcPct val="80000"/>
              </a:lnSpc>
              <a:spcBef>
                <a:spcPct val="0"/>
              </a:spcBef>
            </a:pPr>
            <a:r>
              <a:rPr lang="en-US" sz="2400" b="1" dirty="0" smtClean="0">
                <a:latin typeface="Arial" panose="020B0604020202020204" pitchFamily="34" charset="0"/>
                <a:cs typeface="Arial" panose="020B0604020202020204" pitchFamily="34" charset="0"/>
              </a:rPr>
              <a:t>Providing a response to the investor within 30 days</a:t>
            </a:r>
            <a:endParaRPr lang="ru-RU" sz="2400" b="1" dirty="0">
              <a:latin typeface="Arial" panose="020B0604020202020204" pitchFamily="34" charset="0"/>
              <a:cs typeface="Arial" panose="020B0604020202020204" pitchFamily="34" charset="0"/>
            </a:endParaRPr>
          </a:p>
        </p:txBody>
      </p:sp>
      <p:sp>
        <p:nvSpPr>
          <p:cNvPr id="87" name="Прямоугольник 86"/>
          <p:cNvSpPr/>
          <p:nvPr/>
        </p:nvSpPr>
        <p:spPr>
          <a:xfrm>
            <a:off x="381000" y="495596"/>
            <a:ext cx="11555628" cy="6108405"/>
          </a:xfrm>
          <a:prstGeom prst="rect">
            <a:avLst/>
          </a:prstGeom>
          <a:no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cxnSp>
        <p:nvCxnSpPr>
          <p:cNvPr id="91" name="Соединительная линия уступом 13"/>
          <p:cNvCxnSpPr/>
          <p:nvPr/>
        </p:nvCxnSpPr>
        <p:spPr>
          <a:xfrm flipH="1">
            <a:off x="1884622" y="1233841"/>
            <a:ext cx="3533" cy="4621130"/>
          </a:xfrm>
          <a:prstGeom prst="straightConnector1">
            <a:avLst/>
          </a:prstGeom>
          <a:ln>
            <a:solidFill>
              <a:srgbClr val="008080"/>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Соединительная линия уступом 13"/>
          <p:cNvCxnSpPr>
            <a:endCxn id="25" idx="0"/>
          </p:cNvCxnSpPr>
          <p:nvPr/>
        </p:nvCxnSpPr>
        <p:spPr>
          <a:xfrm rot="5400000">
            <a:off x="3909567" y="3463672"/>
            <a:ext cx="4319130" cy="160447"/>
          </a:xfrm>
          <a:prstGeom prst="bentConnector2">
            <a:avLst/>
          </a:prstGeom>
          <a:ln>
            <a:solidFill>
              <a:srgbClr val="00808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Соединительная линия уступом 13"/>
          <p:cNvCxnSpPr/>
          <p:nvPr/>
        </p:nvCxnSpPr>
        <p:spPr>
          <a:xfrm flipH="1" flipV="1">
            <a:off x="6149352" y="1384330"/>
            <a:ext cx="3260574" cy="16025"/>
          </a:xfrm>
          <a:prstGeom prst="straightConnector1">
            <a:avLst/>
          </a:prstGeom>
          <a:ln>
            <a:solidFill>
              <a:srgbClr val="00808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8" name="Соединительная линия уступом 13"/>
          <p:cNvCxnSpPr/>
          <p:nvPr/>
        </p:nvCxnSpPr>
        <p:spPr>
          <a:xfrm>
            <a:off x="9408636" y="1429927"/>
            <a:ext cx="1290" cy="860267"/>
          </a:xfrm>
          <a:prstGeom prst="straightConnector1">
            <a:avLst/>
          </a:prstGeom>
          <a:ln>
            <a:solidFill>
              <a:srgbClr val="00808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9" name="Прямоугольник 148"/>
          <p:cNvSpPr/>
          <p:nvPr/>
        </p:nvSpPr>
        <p:spPr>
          <a:xfrm>
            <a:off x="3354026" y="507571"/>
            <a:ext cx="4592276" cy="424732"/>
          </a:xfrm>
          <a:prstGeom prst="rect">
            <a:avLst/>
          </a:prstGeom>
          <a:solidFill>
            <a:schemeClr val="accent1">
              <a:lumMod val="20000"/>
              <a:lumOff val="80000"/>
            </a:schemeClr>
          </a:solidFill>
        </p:spPr>
        <p:txBody>
          <a:bodyPr wrap="square">
            <a:spAutoFit/>
          </a:bodyPr>
          <a:lstStyle/>
          <a:p>
            <a:pPr algn="ctr" defTabSz="577850">
              <a:lnSpc>
                <a:spcPct val="90000"/>
              </a:lnSpc>
              <a:spcBef>
                <a:spcPct val="0"/>
              </a:spcBef>
              <a:spcAft>
                <a:spcPct val="35000"/>
              </a:spcAft>
            </a:pPr>
            <a:r>
              <a:rPr lang="en-US" sz="2400" b="1" dirty="0" smtClean="0">
                <a:latin typeface="Arial" panose="020B0604020202020204" pitchFamily="34" charset="0"/>
                <a:cs typeface="Arial" panose="020B0604020202020204" pitchFamily="34" charset="0"/>
              </a:rPr>
              <a:t>How does the system work?</a:t>
            </a:r>
            <a:endParaRPr lang="ru-RU" sz="2400" b="1" dirty="0">
              <a:latin typeface="Arial" panose="020B0604020202020204" pitchFamily="34" charset="0"/>
              <a:cs typeface="Arial" panose="020B0604020202020204" pitchFamily="34" charset="0"/>
            </a:endParaRPr>
          </a:p>
        </p:txBody>
      </p:sp>
      <p:cxnSp>
        <p:nvCxnSpPr>
          <p:cNvPr id="59" name="Соединительная линия уступом 13"/>
          <p:cNvCxnSpPr/>
          <p:nvPr/>
        </p:nvCxnSpPr>
        <p:spPr>
          <a:xfrm>
            <a:off x="7290648" y="1400355"/>
            <a:ext cx="1290" cy="860267"/>
          </a:xfrm>
          <a:prstGeom prst="straightConnector1">
            <a:avLst/>
          </a:prstGeom>
          <a:ln>
            <a:solidFill>
              <a:srgbClr val="00808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6" name="Прямоугольник 55"/>
          <p:cNvSpPr/>
          <p:nvPr/>
        </p:nvSpPr>
        <p:spPr>
          <a:xfrm>
            <a:off x="9233476" y="3752831"/>
            <a:ext cx="2596059" cy="766419"/>
          </a:xfrm>
          <a:prstGeom prst="rect">
            <a:avLst/>
          </a:prstGeom>
          <a:solidFill>
            <a:schemeClr val="bg1">
              <a:lumMod val="95000"/>
            </a:schemeClr>
          </a:solidFill>
          <a:ln>
            <a:solidFill>
              <a:srgbClr val="008080"/>
            </a:solidFill>
          </a:ln>
        </p:spPr>
        <p:txBody>
          <a:bodyPr wrap="square" lIns="36000" tIns="36000" rIns="36000" bIns="36000" anchor="ctr">
            <a:spAutoFit/>
          </a:bodyPr>
          <a:lstStyle/>
          <a:p>
            <a:pPr algn="ctr" defTabSz="577850">
              <a:lnSpc>
                <a:spcPct val="80000"/>
              </a:lnSpc>
              <a:spcBef>
                <a:spcPct val="0"/>
              </a:spcBef>
            </a:pPr>
            <a:r>
              <a:rPr lang="en-US" sz="1400" dirty="0" smtClean="0"/>
              <a:t>In case of disagreement with the position </a:t>
            </a:r>
            <a:r>
              <a:rPr lang="en-US" sz="1400" dirty="0" err="1" smtClean="0"/>
              <a:t>tsgo</a:t>
            </a:r>
            <a:r>
              <a:rPr lang="en-US" sz="1400" dirty="0" smtClean="0"/>
              <a:t>, m &amp; e, etc. of organizations – decision by the relevant authority (MFA) and IO</a:t>
            </a:r>
            <a:endParaRPr lang="ru-RU" sz="1400" dirty="0"/>
          </a:p>
        </p:txBody>
      </p:sp>
      <p:sp>
        <p:nvSpPr>
          <p:cNvPr id="57" name="Стрелка вниз 56"/>
          <p:cNvSpPr/>
          <p:nvPr/>
        </p:nvSpPr>
        <p:spPr>
          <a:xfrm>
            <a:off x="10360308" y="2931598"/>
            <a:ext cx="250631" cy="764376"/>
          </a:xfrm>
          <a:prstGeom prst="downArrow">
            <a:avLst/>
          </a:prstGeom>
          <a:solidFill>
            <a:schemeClr val="bg1">
              <a:lumMod val="75000"/>
            </a:schemeClr>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0" name="Стрелка вниз 59"/>
          <p:cNvSpPr/>
          <p:nvPr/>
        </p:nvSpPr>
        <p:spPr>
          <a:xfrm rot="10800000">
            <a:off x="7197098" y="2932637"/>
            <a:ext cx="250631" cy="897958"/>
          </a:xfrm>
          <a:prstGeom prst="downArrow">
            <a:avLst/>
          </a:prstGeom>
          <a:solidFill>
            <a:schemeClr val="bg1">
              <a:lumMod val="75000"/>
            </a:schemeClr>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1" name="Стрелка вниз 60"/>
          <p:cNvSpPr/>
          <p:nvPr/>
        </p:nvSpPr>
        <p:spPr>
          <a:xfrm>
            <a:off x="8818915" y="2932637"/>
            <a:ext cx="250631" cy="897958"/>
          </a:xfrm>
          <a:prstGeom prst="downArrow">
            <a:avLst/>
          </a:prstGeom>
          <a:solidFill>
            <a:schemeClr val="bg1">
              <a:lumMod val="75000"/>
            </a:schemeClr>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2" name="Прямоугольник 61"/>
          <p:cNvSpPr/>
          <p:nvPr/>
        </p:nvSpPr>
        <p:spPr>
          <a:xfrm>
            <a:off x="9512764" y="741675"/>
            <a:ext cx="2423863" cy="1323439"/>
          </a:xfrm>
          <a:prstGeom prst="rect">
            <a:avLst/>
          </a:prstGeom>
          <a:solidFill>
            <a:schemeClr val="accent1">
              <a:lumMod val="20000"/>
              <a:lumOff val="80000"/>
            </a:schemeClr>
          </a:solidFill>
        </p:spPr>
        <p:txBody>
          <a:bodyPr wrap="square">
            <a:spAutoFit/>
          </a:bodyPr>
          <a:lstStyle/>
          <a:p>
            <a:pPr algn="ctr" defTabSz="577850">
              <a:spcBef>
                <a:spcPct val="0"/>
              </a:spcBef>
            </a:pPr>
            <a:r>
              <a:rPr lang="en-US" sz="1600" b="1" dirty="0" smtClean="0"/>
              <a:t>Channels of </a:t>
            </a:r>
            <a:r>
              <a:rPr lang="en-US" sz="1600" b="1" dirty="0" err="1" smtClean="0"/>
              <a:t>circulation:Memory</a:t>
            </a:r>
            <a:r>
              <a:rPr lang="en-US" sz="1600" b="1" dirty="0" smtClean="0"/>
              <a:t>, representatives KZI;TSGO, </a:t>
            </a:r>
            <a:r>
              <a:rPr lang="en-US" sz="1600" b="1" dirty="0" err="1" smtClean="0"/>
              <a:t>MIO;KZI;Investment</a:t>
            </a:r>
            <a:r>
              <a:rPr lang="en-US" sz="1600" b="1" dirty="0" smtClean="0"/>
              <a:t> Ombudsman (IO)</a:t>
            </a:r>
            <a:endParaRPr lang="ru-RU" sz="1400" dirty="0"/>
          </a:p>
        </p:txBody>
      </p:sp>
      <p:sp>
        <p:nvSpPr>
          <p:cNvPr id="2" name="Прямоугольник 1"/>
          <p:cNvSpPr/>
          <p:nvPr/>
        </p:nvSpPr>
        <p:spPr>
          <a:xfrm>
            <a:off x="3992042" y="65784"/>
            <a:ext cx="2884443" cy="369332"/>
          </a:xfrm>
          <a:prstGeom prst="rect">
            <a:avLst/>
          </a:prstGeom>
        </p:spPr>
        <p:txBody>
          <a:bodyPr wrap="none">
            <a:spAutoFit/>
          </a:bodyPr>
          <a:lstStyle/>
          <a:p>
            <a:pPr algn="ctr">
              <a:buClr>
                <a:srgbClr val="000000"/>
              </a:buClr>
              <a:buSzPts val="2300"/>
            </a:pPr>
            <a:r>
              <a:rPr lang="en-US" b="1" dirty="0" smtClean="0">
                <a:sym typeface="Arial"/>
              </a:rPr>
              <a:t>INVESTMENT OMBUDSMAN</a:t>
            </a:r>
            <a:endParaRPr lang="kk-KZ" dirty="0">
              <a:latin typeface="Arial"/>
              <a:ea typeface="Arial"/>
              <a:cs typeface="Arial"/>
              <a:sym typeface="Arial"/>
            </a:endParaRPr>
          </a:p>
        </p:txBody>
      </p:sp>
    </p:spTree>
    <p:extLst>
      <p:ext uri="{BB962C8B-B14F-4D97-AF65-F5344CB8AC3E}">
        <p14:creationId xmlns:p14="http://schemas.microsoft.com/office/powerpoint/2010/main" val="3456550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91" name="Google Shape;191;p14"/>
          <p:cNvSpPr/>
          <p:nvPr/>
        </p:nvSpPr>
        <p:spPr>
          <a:xfrm>
            <a:off x="5054364" y="5093866"/>
            <a:ext cx="880278"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92" name="Google Shape;192;p14"/>
          <p:cNvSpPr txBox="1"/>
          <p:nvPr/>
        </p:nvSpPr>
        <p:spPr>
          <a:xfrm>
            <a:off x="6003889" y="932055"/>
            <a:ext cx="5752681" cy="893909"/>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algn="ctr">
              <a:buClr>
                <a:srgbClr val="000000"/>
              </a:buClr>
              <a:buSzPts val="1600"/>
            </a:pPr>
            <a:r>
              <a:rPr lang="en-US" sz="1400" dirty="0" smtClean="0">
                <a:latin typeface="Arial"/>
                <a:ea typeface="Arial"/>
                <a:cs typeface="Arial"/>
                <a:sym typeface="Arial"/>
              </a:rPr>
              <a:t>Constitutional law of the Republic of Kazakhstan dated December 7, 2015 " on the international financial center "Astana". The IFC rules of Court of 2017 were approved by the IFC Management Board Resolution of 5 December 2017</a:t>
            </a:r>
            <a:endParaRPr sz="1400" i="1" dirty="0">
              <a:latin typeface="Arial"/>
              <a:ea typeface="Arial"/>
              <a:cs typeface="Arial"/>
              <a:sym typeface="Arial"/>
            </a:endParaRPr>
          </a:p>
        </p:txBody>
      </p:sp>
      <p:sp>
        <p:nvSpPr>
          <p:cNvPr id="193" name="Google Shape;193;p14"/>
          <p:cNvSpPr/>
          <p:nvPr/>
        </p:nvSpPr>
        <p:spPr>
          <a:xfrm>
            <a:off x="851081" y="981044"/>
            <a:ext cx="4080605" cy="719003"/>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sym typeface="Arial"/>
              </a:rPr>
              <a:t>LEGAL REGULATION</a:t>
            </a:r>
            <a:endParaRPr sz="2000" b="1" dirty="0">
              <a:ea typeface="Arial"/>
              <a:cs typeface="Arial"/>
              <a:sym typeface="Arial"/>
            </a:endParaRPr>
          </a:p>
        </p:txBody>
      </p:sp>
      <p:sp>
        <p:nvSpPr>
          <p:cNvPr id="194" name="Google Shape;194;p14"/>
          <p:cNvSpPr/>
          <p:nvPr/>
        </p:nvSpPr>
        <p:spPr>
          <a:xfrm>
            <a:off x="862964" y="1881839"/>
            <a:ext cx="4080605" cy="612948"/>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sym typeface="Arial"/>
              </a:rPr>
              <a:t>THE COURT MFTS</a:t>
            </a:r>
            <a:endParaRPr sz="2000" b="1" dirty="0">
              <a:ea typeface="Arial"/>
              <a:cs typeface="Arial"/>
              <a:sym typeface="Arial"/>
            </a:endParaRPr>
          </a:p>
        </p:txBody>
      </p:sp>
      <p:sp>
        <p:nvSpPr>
          <p:cNvPr id="195" name="Google Shape;195;p14"/>
          <p:cNvSpPr/>
          <p:nvPr/>
        </p:nvSpPr>
        <p:spPr>
          <a:xfrm>
            <a:off x="5068362" y="1092094"/>
            <a:ext cx="821749"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9" name="Google Shape;194;p14"/>
          <p:cNvSpPr/>
          <p:nvPr/>
        </p:nvSpPr>
        <p:spPr>
          <a:xfrm>
            <a:off x="918387" y="3042567"/>
            <a:ext cx="4080605" cy="1201379"/>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lvl="0" algn="ctr">
              <a:buClr>
                <a:srgbClr val="E74823"/>
              </a:buClr>
              <a:buSzPts val="1600"/>
            </a:pPr>
            <a:r>
              <a:rPr lang="en-US" sz="2000" b="1" dirty="0" smtClean="0">
                <a:ea typeface="Arial"/>
                <a:cs typeface="Arial"/>
                <a:sym typeface="Arial"/>
              </a:rPr>
              <a:t>JURISDICTION</a:t>
            </a:r>
            <a:endParaRPr sz="1270" dirty="0">
              <a:latin typeface="Arial"/>
              <a:ea typeface="Arial"/>
              <a:cs typeface="Arial"/>
              <a:sym typeface="Arial"/>
            </a:endParaRPr>
          </a:p>
        </p:txBody>
      </p:sp>
      <p:sp>
        <p:nvSpPr>
          <p:cNvPr id="22" name="Google Shape;191;p14"/>
          <p:cNvSpPr/>
          <p:nvPr/>
        </p:nvSpPr>
        <p:spPr>
          <a:xfrm>
            <a:off x="5068362" y="1942273"/>
            <a:ext cx="81073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2" name="Google Shape;192;p14"/>
          <p:cNvSpPr txBox="1"/>
          <p:nvPr/>
        </p:nvSpPr>
        <p:spPr>
          <a:xfrm>
            <a:off x="6003889" y="1881839"/>
            <a:ext cx="5752681" cy="796047"/>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algn="ctr">
              <a:buClr>
                <a:srgbClr val="000000"/>
              </a:buClr>
              <a:buSzPts val="1600"/>
            </a:pPr>
            <a:r>
              <a:rPr lang="en-US" sz="1400" dirty="0" smtClean="0">
                <a:latin typeface="Arial"/>
                <a:ea typeface="Arial"/>
                <a:cs typeface="Arial"/>
              </a:rPr>
              <a:t>The region's first judicial system based on the rules and principles of English common law. MFC court does not carry out criminal and administrative proceedings</a:t>
            </a:r>
            <a:endParaRPr sz="1400" dirty="0">
              <a:latin typeface="Arial"/>
              <a:ea typeface="Arial"/>
              <a:cs typeface="Arial"/>
              <a:sym typeface="Arial"/>
            </a:endParaRPr>
          </a:p>
        </p:txBody>
      </p:sp>
      <p:sp>
        <p:nvSpPr>
          <p:cNvPr id="13" name="Google Shape;192;p14"/>
          <p:cNvSpPr txBox="1"/>
          <p:nvPr/>
        </p:nvSpPr>
        <p:spPr>
          <a:xfrm>
            <a:off x="5992941" y="3042567"/>
            <a:ext cx="5763629" cy="1590926"/>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marL="285750" indent="-285750" algn="just">
              <a:buClr>
                <a:srgbClr val="000000"/>
              </a:buClr>
              <a:buSzPts val="1600"/>
              <a:buFont typeface="Arial" panose="020B0604020202020204" pitchFamily="34" charset="0"/>
              <a:buChar char="•"/>
            </a:pPr>
            <a:r>
              <a:rPr lang="en-US" sz="1400" dirty="0" smtClean="0">
                <a:latin typeface="Arial"/>
                <a:ea typeface="Arial"/>
                <a:cs typeface="Arial"/>
              </a:rPr>
              <a:t>Civil and commercial disputes arising between MFC participants, MFC bodies and their foreign </a:t>
            </a:r>
            <a:r>
              <a:rPr lang="en-US" sz="1400" dirty="0" err="1" smtClean="0">
                <a:latin typeface="Arial"/>
                <a:ea typeface="Arial"/>
                <a:cs typeface="Arial"/>
              </a:rPr>
              <a:t>employees;Disputes</a:t>
            </a:r>
            <a:r>
              <a:rPr lang="en-US" sz="1400" dirty="0" smtClean="0">
                <a:latin typeface="Arial"/>
                <a:ea typeface="Arial"/>
                <a:cs typeface="Arial"/>
              </a:rPr>
              <a:t> for transactions made in MFC, and subordinate law MFUA;  Disputes referred to the MFC Court by agreement of the </a:t>
            </a:r>
            <a:r>
              <a:rPr lang="en-US" sz="1400" dirty="0" err="1" smtClean="0">
                <a:latin typeface="Arial"/>
                <a:ea typeface="Arial"/>
                <a:cs typeface="Arial"/>
              </a:rPr>
              <a:t>parties.Interpretation</a:t>
            </a:r>
            <a:r>
              <a:rPr lang="en-US" sz="1400" dirty="0" smtClean="0">
                <a:latin typeface="Arial"/>
                <a:ea typeface="Arial"/>
                <a:cs typeface="Arial"/>
              </a:rPr>
              <a:t> of IFC rules.</a:t>
            </a:r>
            <a:endParaRPr sz="1400" dirty="0">
              <a:latin typeface="Arial"/>
              <a:ea typeface="Arial"/>
              <a:cs typeface="Arial"/>
              <a:sym typeface="Arial"/>
            </a:endParaRPr>
          </a:p>
        </p:txBody>
      </p:sp>
      <p:sp>
        <p:nvSpPr>
          <p:cNvPr id="15" name="Google Shape;194;p14"/>
          <p:cNvSpPr/>
          <p:nvPr/>
        </p:nvSpPr>
        <p:spPr>
          <a:xfrm>
            <a:off x="862963" y="4769434"/>
            <a:ext cx="4080605" cy="1201379"/>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lvl="0" algn="ctr">
              <a:buClr>
                <a:srgbClr val="E74823"/>
              </a:buClr>
              <a:buSzPts val="1600"/>
            </a:pPr>
            <a:r>
              <a:rPr lang="en-US" sz="2000" b="1" dirty="0" smtClean="0">
                <a:ea typeface="Arial"/>
                <a:cs typeface="Arial"/>
                <a:sym typeface="Arial"/>
              </a:rPr>
              <a:t>STRUCTURE</a:t>
            </a:r>
            <a:endParaRPr lang="ru-RU" sz="2000" b="1" dirty="0">
              <a:ea typeface="Arial"/>
              <a:cs typeface="Arial"/>
              <a:sym typeface="Arial"/>
            </a:endParaRPr>
          </a:p>
          <a:p>
            <a:pPr marL="11516" algn="just">
              <a:buClr>
                <a:srgbClr val="E74823"/>
              </a:buClr>
              <a:buSzPts val="1600"/>
            </a:pPr>
            <a:endParaRPr sz="1270" dirty="0">
              <a:latin typeface="Arial"/>
              <a:ea typeface="Arial"/>
              <a:cs typeface="Arial"/>
              <a:sym typeface="Arial"/>
            </a:endParaRPr>
          </a:p>
        </p:txBody>
      </p:sp>
      <p:sp>
        <p:nvSpPr>
          <p:cNvPr id="16" name="Google Shape;192;p14"/>
          <p:cNvSpPr txBox="1"/>
          <p:nvPr/>
        </p:nvSpPr>
        <p:spPr>
          <a:xfrm>
            <a:off x="6003889" y="4769434"/>
            <a:ext cx="5872425" cy="1435423"/>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algn="just">
              <a:buClr>
                <a:srgbClr val="000000"/>
              </a:buClr>
              <a:buSzPts val="1600"/>
            </a:pPr>
            <a:r>
              <a:rPr lang="en-US" sz="1400" dirty="0" smtClean="0">
                <a:latin typeface="Arial"/>
                <a:ea typeface="Arial"/>
                <a:cs typeface="Arial"/>
              </a:rPr>
              <a:t>The IFC court is independent in its activities and is not part of the judicial system of the Republic of </a:t>
            </a:r>
            <a:r>
              <a:rPr lang="en-US" sz="1400" dirty="0" err="1" smtClean="0">
                <a:latin typeface="Arial"/>
                <a:ea typeface="Arial"/>
                <a:cs typeface="Arial"/>
              </a:rPr>
              <a:t>KazakhstanCourt</a:t>
            </a:r>
            <a:r>
              <a:rPr lang="en-US" sz="1400" dirty="0" smtClean="0">
                <a:latin typeface="Arial"/>
                <a:ea typeface="Arial"/>
                <a:cs typeface="Arial"/>
              </a:rPr>
              <a:t> of first instance (small claims court)Court of appeal - whose decisions are final. In addition, there is a special expedited procedure for small claims.</a:t>
            </a:r>
            <a:endParaRPr sz="1400" dirty="0">
              <a:latin typeface="Arial"/>
              <a:ea typeface="Arial"/>
              <a:cs typeface="Arial"/>
              <a:sym typeface="Arial"/>
            </a:endParaRPr>
          </a:p>
        </p:txBody>
      </p:sp>
      <p:sp>
        <p:nvSpPr>
          <p:cNvPr id="17" name="Google Shape;191;p14"/>
          <p:cNvSpPr/>
          <p:nvPr/>
        </p:nvSpPr>
        <p:spPr>
          <a:xfrm>
            <a:off x="5072872" y="3467694"/>
            <a:ext cx="880278"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2" name="Прямоугольник 1"/>
          <p:cNvSpPr/>
          <p:nvPr/>
        </p:nvSpPr>
        <p:spPr>
          <a:xfrm>
            <a:off x="2844101" y="119187"/>
            <a:ext cx="6096000" cy="646331"/>
          </a:xfrm>
          <a:prstGeom prst="rect">
            <a:avLst/>
          </a:prstGeom>
        </p:spPr>
        <p:txBody>
          <a:bodyPr>
            <a:spAutoFit/>
          </a:bodyPr>
          <a:lstStyle/>
          <a:p>
            <a:pPr lvl="0" algn="ctr">
              <a:buClr>
                <a:srgbClr val="000000"/>
              </a:buClr>
              <a:buSzPts val="2300"/>
            </a:pPr>
            <a:r>
              <a:rPr lang="en-US" b="1" dirty="0" smtClean="0">
                <a:sym typeface="Arial"/>
              </a:rPr>
              <a:t>JUDICIAL MECHANISMS TO PROTECT INVESTORS ' RIGHTSTHE COURT MFTS</a:t>
            </a:r>
            <a:endParaRPr lang="kk-KZ" dirty="0">
              <a:latin typeface="Arial"/>
              <a:ea typeface="Arial"/>
              <a:cs typeface="Arial"/>
              <a:sym typeface="Arial"/>
            </a:endParaRPr>
          </a:p>
        </p:txBody>
      </p:sp>
    </p:spTree>
    <p:extLst>
      <p:ext uri="{BB962C8B-B14F-4D97-AF65-F5344CB8AC3E}">
        <p14:creationId xmlns:p14="http://schemas.microsoft.com/office/powerpoint/2010/main" val="287861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91" name="Google Shape;191;p14"/>
          <p:cNvSpPr/>
          <p:nvPr/>
        </p:nvSpPr>
        <p:spPr>
          <a:xfrm>
            <a:off x="4645914" y="5096733"/>
            <a:ext cx="880278"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92" name="Google Shape;192;p14"/>
          <p:cNvSpPr txBox="1"/>
          <p:nvPr/>
        </p:nvSpPr>
        <p:spPr>
          <a:xfrm>
            <a:off x="5494503" y="971382"/>
            <a:ext cx="6534211" cy="893909"/>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algn="ctr">
              <a:buClr>
                <a:srgbClr val="000000"/>
              </a:buClr>
              <a:buSzPts val="1600"/>
            </a:pPr>
            <a:r>
              <a:rPr lang="en-US" sz="1400" dirty="0" smtClean="0">
                <a:latin typeface="Arial"/>
                <a:ea typeface="Arial"/>
                <a:cs typeface="Arial"/>
                <a:sym typeface="Arial"/>
              </a:rPr>
              <a:t>Constitutional law of the Republic of Kazakhstan dated December 7, 2015 "on the international financial center "Astana" (IAC). The regulations of the NATIONAL IFAS were approved by the Resolution of the IFAS Board of Directors dated December 5, 2017</a:t>
            </a:r>
            <a:endParaRPr sz="1400" i="1" dirty="0">
              <a:latin typeface="Arial"/>
              <a:ea typeface="Arial"/>
              <a:cs typeface="Arial"/>
              <a:sym typeface="Arial"/>
            </a:endParaRPr>
          </a:p>
        </p:txBody>
      </p:sp>
      <p:sp>
        <p:nvSpPr>
          <p:cNvPr id="193" name="Google Shape;193;p14"/>
          <p:cNvSpPr/>
          <p:nvPr/>
        </p:nvSpPr>
        <p:spPr>
          <a:xfrm>
            <a:off x="469083" y="974253"/>
            <a:ext cx="4080605" cy="719003"/>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sym typeface="Arial"/>
              </a:rPr>
              <a:t>LEGAL REGULATION</a:t>
            </a:r>
            <a:endParaRPr sz="2000" b="1" dirty="0">
              <a:ea typeface="Arial"/>
              <a:cs typeface="Arial"/>
              <a:sym typeface="Arial"/>
            </a:endParaRPr>
          </a:p>
        </p:txBody>
      </p:sp>
      <p:sp>
        <p:nvSpPr>
          <p:cNvPr id="194" name="Google Shape;194;p14"/>
          <p:cNvSpPr/>
          <p:nvPr/>
        </p:nvSpPr>
        <p:spPr>
          <a:xfrm>
            <a:off x="440205" y="2174495"/>
            <a:ext cx="4080605" cy="1061547"/>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ea typeface="Arial"/>
                <a:cs typeface="Arial"/>
                <a:sym typeface="Arial"/>
              </a:rPr>
              <a:t>INTERNATIONAL ARBITRATION CENTRE</a:t>
            </a:r>
            <a:endParaRPr sz="2000" b="1" dirty="0">
              <a:ea typeface="Arial"/>
              <a:cs typeface="Arial"/>
              <a:sym typeface="Arial"/>
            </a:endParaRPr>
          </a:p>
        </p:txBody>
      </p:sp>
      <p:sp>
        <p:nvSpPr>
          <p:cNvPr id="195" name="Google Shape;195;p14"/>
          <p:cNvSpPr/>
          <p:nvPr/>
        </p:nvSpPr>
        <p:spPr>
          <a:xfrm>
            <a:off x="4672754" y="1083894"/>
            <a:ext cx="821749"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22" name="Google Shape;191;p14"/>
          <p:cNvSpPr/>
          <p:nvPr/>
        </p:nvSpPr>
        <p:spPr>
          <a:xfrm>
            <a:off x="4602289" y="2333949"/>
            <a:ext cx="81073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latin typeface="Calibri"/>
              <a:ea typeface="Calibri"/>
              <a:cs typeface="Calibri"/>
              <a:sym typeface="Calibri"/>
            </a:endParaRPr>
          </a:p>
        </p:txBody>
      </p:sp>
      <p:sp>
        <p:nvSpPr>
          <p:cNvPr id="12" name="Google Shape;192;p14"/>
          <p:cNvSpPr txBox="1"/>
          <p:nvPr/>
        </p:nvSpPr>
        <p:spPr>
          <a:xfrm>
            <a:off x="5494503" y="1934963"/>
            <a:ext cx="6534211" cy="2843866"/>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algn="just">
              <a:buClr>
                <a:srgbClr val="000000"/>
              </a:buClr>
              <a:buSzPts val="1600"/>
            </a:pPr>
            <a:r>
              <a:rPr lang="en-US" sz="1400" dirty="0" smtClean="0">
                <a:latin typeface="Arial"/>
                <a:ea typeface="Arial"/>
                <a:cs typeface="Arial"/>
              </a:rPr>
              <a:t>The parties may agree that the IAC: * * Administered the arbitration process in accordance with the IAC arbitration and mediation Rules of 2018. These rules include expedited arbitration, appointment of emergency arbitrators, and investment Treaty dispute resolution; * Administered the arbitration process in accordance with the Arbitration rules of the United Nations Commission on international trade law (UNCITRAL) or special arbitration rules agreed by the parties; * Mediated in accordance with the ICC arbitration and mediation Rules or special mediation rules agreed by the parties; * Provided other forms of alternative dispute resolution</a:t>
            </a:r>
            <a:r>
              <a:rPr lang="ru-RU" sz="1400" dirty="0" smtClean="0">
                <a:latin typeface="Arial"/>
                <a:ea typeface="Arial"/>
                <a:cs typeface="Arial"/>
              </a:rPr>
              <a:t>. </a:t>
            </a:r>
            <a:endParaRPr sz="1400" dirty="0">
              <a:latin typeface="Arial"/>
              <a:ea typeface="Arial"/>
              <a:cs typeface="Arial"/>
              <a:sym typeface="Arial"/>
            </a:endParaRPr>
          </a:p>
        </p:txBody>
      </p:sp>
      <p:sp>
        <p:nvSpPr>
          <p:cNvPr id="15" name="Google Shape;194;p14"/>
          <p:cNvSpPr/>
          <p:nvPr/>
        </p:nvSpPr>
        <p:spPr>
          <a:xfrm>
            <a:off x="440205" y="4772301"/>
            <a:ext cx="4080605" cy="1201379"/>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lvl="0" algn="ctr">
              <a:buClr>
                <a:srgbClr val="E74823"/>
              </a:buClr>
              <a:buSzPts val="1600"/>
            </a:pPr>
            <a:r>
              <a:rPr lang="en-US" sz="2000" b="1" dirty="0" smtClean="0">
                <a:ea typeface="Arial"/>
                <a:cs typeface="Arial"/>
                <a:sym typeface="Arial"/>
              </a:rPr>
              <a:t>JURISDICTION AND RECOGNITION</a:t>
            </a:r>
            <a:endParaRPr sz="1270" dirty="0">
              <a:latin typeface="Arial"/>
              <a:ea typeface="Arial"/>
              <a:cs typeface="Arial"/>
              <a:sym typeface="Arial"/>
            </a:endParaRPr>
          </a:p>
        </p:txBody>
      </p:sp>
      <p:sp>
        <p:nvSpPr>
          <p:cNvPr id="16" name="Google Shape;192;p14"/>
          <p:cNvSpPr txBox="1"/>
          <p:nvPr/>
        </p:nvSpPr>
        <p:spPr>
          <a:xfrm>
            <a:off x="5570878" y="4818364"/>
            <a:ext cx="6457836" cy="2039636"/>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marL="285750" indent="-285750" algn="just">
              <a:buClr>
                <a:srgbClr val="000000"/>
              </a:buClr>
              <a:buSzPts val="1600"/>
              <a:buFont typeface="Arial" panose="020B0604020202020204" pitchFamily="34" charset="0"/>
              <a:buChar char="•"/>
            </a:pPr>
            <a:r>
              <a:rPr lang="en-US" sz="1400" dirty="0" smtClean="0">
                <a:latin typeface="Arial"/>
                <a:ea typeface="Arial"/>
                <a:cs typeface="Arial"/>
              </a:rPr>
              <a:t>Disputes based on arbitration agreement or mediation </a:t>
            </a:r>
            <a:r>
              <a:rPr lang="en-US" sz="1400" dirty="0" err="1" smtClean="0">
                <a:latin typeface="Arial"/>
                <a:ea typeface="Arial"/>
                <a:cs typeface="Arial"/>
              </a:rPr>
              <a:t>agreementRecognition</a:t>
            </a:r>
            <a:r>
              <a:rPr lang="en-US" sz="1400" dirty="0" smtClean="0">
                <a:latin typeface="Arial"/>
                <a:ea typeface="Arial"/>
                <a:cs typeface="Arial"/>
              </a:rPr>
              <a:t> and enforcement of IAC arbitral awards in the ROK shall be carried out in the same manner and under the same conditions as recognition and enforcement of arbitral awards rendered by arbitrations in the ROK. Writ of execution for IAC arbitral awards is issued by the IFC Court. ICC arbitral awards are also enforceable internationally under the 1958 new York Convention.</a:t>
            </a:r>
            <a:endParaRPr sz="1400" dirty="0">
              <a:latin typeface="Arial"/>
              <a:ea typeface="Arial"/>
              <a:cs typeface="Arial"/>
              <a:sym typeface="Arial"/>
            </a:endParaRPr>
          </a:p>
        </p:txBody>
      </p:sp>
      <p:sp>
        <p:nvSpPr>
          <p:cNvPr id="2" name="Прямоугольник 1"/>
          <p:cNvSpPr/>
          <p:nvPr/>
        </p:nvSpPr>
        <p:spPr>
          <a:xfrm>
            <a:off x="2796540" y="26496"/>
            <a:ext cx="6096000" cy="646331"/>
          </a:xfrm>
          <a:prstGeom prst="rect">
            <a:avLst/>
          </a:prstGeom>
        </p:spPr>
        <p:txBody>
          <a:bodyPr>
            <a:spAutoFit/>
          </a:bodyPr>
          <a:lstStyle/>
          <a:p>
            <a:pPr lvl="0" algn="ctr">
              <a:buClr>
                <a:srgbClr val="000000"/>
              </a:buClr>
              <a:buSzPts val="2300"/>
            </a:pPr>
            <a:r>
              <a:rPr lang="en-US" b="1" dirty="0" smtClean="0">
                <a:sym typeface="Arial"/>
              </a:rPr>
              <a:t>JUDICIAL MECHANISMS TO PROTECT INVESTORS ' RIGHTSINTERNATIONAL ARBITRATION CENTRE</a:t>
            </a:r>
            <a:endParaRPr lang="kk-KZ" dirty="0">
              <a:latin typeface="Arial"/>
              <a:ea typeface="Arial"/>
              <a:cs typeface="Arial"/>
              <a:sym typeface="Arial"/>
            </a:endParaRPr>
          </a:p>
        </p:txBody>
      </p:sp>
    </p:spTree>
    <p:extLst>
      <p:ext uri="{BB962C8B-B14F-4D97-AF65-F5344CB8AC3E}">
        <p14:creationId xmlns:p14="http://schemas.microsoft.com/office/powerpoint/2010/main" val="4160153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3" name="Google Shape;223;p16"/>
          <p:cNvSpPr/>
          <p:nvPr/>
        </p:nvSpPr>
        <p:spPr>
          <a:xfrm>
            <a:off x="1201875" y="4169826"/>
            <a:ext cx="4080605" cy="861492"/>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solidFill>
                  <a:schemeClr val="accent5">
                    <a:lumMod val="50000"/>
                  </a:schemeClr>
                </a:solidFill>
                <a:ea typeface="Arial"/>
                <a:cs typeface="Arial"/>
                <a:sym typeface="Arial"/>
              </a:rPr>
              <a:t>COURT of West Kazakhstan region</a:t>
            </a:r>
            <a:endParaRPr sz="2000" b="1" dirty="0">
              <a:solidFill>
                <a:schemeClr val="accent5">
                  <a:lumMod val="50000"/>
                </a:schemeClr>
              </a:solidFill>
              <a:ea typeface="Arial"/>
              <a:cs typeface="Arial"/>
              <a:sym typeface="Arial"/>
            </a:endParaRPr>
          </a:p>
        </p:txBody>
      </p:sp>
      <p:sp>
        <p:nvSpPr>
          <p:cNvPr id="226" name="Google Shape;226;p16"/>
          <p:cNvSpPr/>
          <p:nvPr/>
        </p:nvSpPr>
        <p:spPr>
          <a:xfrm>
            <a:off x="5518650" y="1608635"/>
            <a:ext cx="62324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solidFill>
                <a:srgbClr val="002060"/>
              </a:solidFill>
              <a:latin typeface="Calibri"/>
              <a:ea typeface="Calibri"/>
              <a:cs typeface="Calibri"/>
              <a:sym typeface="Calibri"/>
            </a:endParaRPr>
          </a:p>
        </p:txBody>
      </p:sp>
      <p:sp>
        <p:nvSpPr>
          <p:cNvPr id="228" name="Google Shape;228;p16"/>
          <p:cNvSpPr/>
          <p:nvPr/>
        </p:nvSpPr>
        <p:spPr>
          <a:xfrm>
            <a:off x="5391021" y="4426837"/>
            <a:ext cx="62324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solidFill>
                <a:srgbClr val="002060"/>
              </a:solidFill>
              <a:latin typeface="Calibri"/>
              <a:ea typeface="Calibri"/>
              <a:cs typeface="Calibri"/>
              <a:sym typeface="Calibri"/>
            </a:endParaRPr>
          </a:p>
        </p:txBody>
      </p:sp>
      <p:sp>
        <p:nvSpPr>
          <p:cNvPr id="229" name="Google Shape;229;p16"/>
          <p:cNvSpPr txBox="1"/>
          <p:nvPr/>
        </p:nvSpPr>
        <p:spPr>
          <a:xfrm>
            <a:off x="6197063" y="2438400"/>
            <a:ext cx="4816932" cy="1632815"/>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fontAlgn="base"/>
            <a:r>
              <a:rPr lang="en-US" sz="1600" b="1" dirty="0" smtClean="0"/>
              <a:t>Article 28. The Supreme Court of the Republic of Kazakhstan considers and resolves civil cases according to the rules of the court of first instance:2) on investment disputes in which a major investor is a party.</a:t>
            </a:r>
            <a:endParaRPr lang="ru-RU" sz="1600" dirty="0"/>
          </a:p>
        </p:txBody>
      </p:sp>
      <p:sp>
        <p:nvSpPr>
          <p:cNvPr id="9" name="Google Shape;223;p16"/>
          <p:cNvSpPr/>
          <p:nvPr/>
        </p:nvSpPr>
        <p:spPr>
          <a:xfrm>
            <a:off x="1210515" y="1363764"/>
            <a:ext cx="4146010" cy="1074636"/>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ctr">
              <a:buClr>
                <a:srgbClr val="E74823"/>
              </a:buClr>
              <a:buSzPts val="1600"/>
            </a:pPr>
            <a:r>
              <a:rPr lang="en-US" sz="2000" b="1" dirty="0" smtClean="0">
                <a:solidFill>
                  <a:schemeClr val="accent5">
                    <a:lumMod val="50000"/>
                  </a:schemeClr>
                </a:solidFill>
                <a:ea typeface="Arial"/>
                <a:cs typeface="Arial"/>
                <a:sym typeface="Arial"/>
              </a:rPr>
              <a:t>LEGAL BASIS</a:t>
            </a:r>
            <a:endParaRPr sz="2000" b="1" dirty="0">
              <a:solidFill>
                <a:schemeClr val="accent5">
                  <a:lumMod val="50000"/>
                </a:schemeClr>
              </a:solidFill>
              <a:ea typeface="Arial"/>
              <a:cs typeface="Arial"/>
              <a:sym typeface="Arial"/>
            </a:endParaRPr>
          </a:p>
        </p:txBody>
      </p:sp>
      <p:sp>
        <p:nvSpPr>
          <p:cNvPr id="10" name="Google Shape;229;p16"/>
          <p:cNvSpPr txBox="1"/>
          <p:nvPr/>
        </p:nvSpPr>
        <p:spPr>
          <a:xfrm>
            <a:off x="6304019" y="1340799"/>
            <a:ext cx="4461952" cy="1016218"/>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lvl="0" algn="ctr">
              <a:buSzPts val="1600"/>
            </a:pPr>
            <a:r>
              <a:rPr lang="en-US" sz="1600" dirty="0" smtClean="0"/>
              <a:t>Program "ensuring the rule of law" Strategy of the President of the Republic of Kazakhstan N. A. </a:t>
            </a:r>
            <a:r>
              <a:rPr lang="en-US" sz="1600" dirty="0" err="1" smtClean="0"/>
              <a:t>Nazarbayev</a:t>
            </a:r>
            <a:r>
              <a:rPr lang="en-US" sz="1600" dirty="0" smtClean="0"/>
              <a:t> - " 100 steps</a:t>
            </a:r>
            <a:endParaRPr sz="1270" dirty="0">
              <a:solidFill>
                <a:srgbClr val="000000"/>
              </a:solidFill>
              <a:latin typeface="Arial"/>
              <a:ea typeface="Arial"/>
              <a:cs typeface="Arial"/>
              <a:sym typeface="Arial"/>
            </a:endParaRPr>
          </a:p>
        </p:txBody>
      </p:sp>
      <p:sp>
        <p:nvSpPr>
          <p:cNvPr id="11" name="Google Shape;226;p16"/>
          <p:cNvSpPr/>
          <p:nvPr/>
        </p:nvSpPr>
        <p:spPr>
          <a:xfrm>
            <a:off x="5498358" y="2884224"/>
            <a:ext cx="623244" cy="552514"/>
          </a:xfrm>
          <a:prstGeom prst="rightArrow">
            <a:avLst>
              <a:gd name="adj1" fmla="val 50000"/>
              <a:gd name="adj2" fmla="val 50000"/>
            </a:avLst>
          </a:prstGeom>
          <a:noFill/>
          <a:ln w="25400" cap="flat" cmpd="sng">
            <a:solidFill>
              <a:srgbClr val="395E89"/>
            </a:solidFill>
            <a:prstDash val="solid"/>
            <a:round/>
            <a:headEnd type="none" w="sm" len="sm"/>
            <a:tailEnd type="none" w="sm" len="sm"/>
          </a:ln>
        </p:spPr>
        <p:txBody>
          <a:bodyPr spcFirstLastPara="1" wrap="square" lIns="95305" tIns="47652" rIns="95305" bIns="47652" anchor="ctr" anchorCtr="0">
            <a:noAutofit/>
          </a:bodyPr>
          <a:lstStyle/>
          <a:p>
            <a:pPr algn="ctr">
              <a:buClr>
                <a:srgbClr val="000000"/>
              </a:buClr>
              <a:buSzPts val="1800"/>
            </a:pPr>
            <a:endParaRPr sz="1632">
              <a:solidFill>
                <a:srgbClr val="002060"/>
              </a:solidFill>
              <a:latin typeface="Calibri"/>
              <a:ea typeface="Calibri"/>
              <a:cs typeface="Calibri"/>
              <a:sym typeface="Calibri"/>
            </a:endParaRPr>
          </a:p>
        </p:txBody>
      </p:sp>
      <p:sp>
        <p:nvSpPr>
          <p:cNvPr id="12" name="Google Shape;223;p16"/>
          <p:cNvSpPr/>
          <p:nvPr/>
        </p:nvSpPr>
        <p:spPr>
          <a:xfrm>
            <a:off x="1243217" y="2678001"/>
            <a:ext cx="4080605" cy="964960"/>
          </a:xfrm>
          <a:prstGeom prst="roundRect">
            <a:avLst>
              <a:gd name="adj" fmla="val 16667"/>
            </a:avLst>
          </a:prstGeom>
          <a:noFill/>
          <a:ln w="19050" cap="flat" cmpd="sng">
            <a:solidFill>
              <a:srgbClr val="C00000"/>
            </a:solidFill>
            <a:prstDash val="dash"/>
            <a:round/>
            <a:headEnd type="none" w="sm" len="sm"/>
            <a:tailEnd type="none" w="sm" len="sm"/>
          </a:ln>
        </p:spPr>
        <p:txBody>
          <a:bodyPr spcFirstLastPara="1" wrap="square" lIns="95305" tIns="47652" rIns="95305" bIns="47652" anchor="ctr" anchorCtr="0">
            <a:noAutofit/>
          </a:bodyPr>
          <a:lstStyle/>
          <a:p>
            <a:pPr marL="11516" algn="just">
              <a:buClr>
                <a:srgbClr val="E74823"/>
              </a:buClr>
              <a:buSzPts val="1600"/>
            </a:pPr>
            <a:r>
              <a:rPr lang="en-US" sz="2000" b="1" dirty="0" smtClean="0">
                <a:solidFill>
                  <a:schemeClr val="accent5">
                    <a:lumMod val="50000"/>
                  </a:schemeClr>
                </a:solidFill>
                <a:ea typeface="Arial"/>
                <a:cs typeface="Arial"/>
                <a:sym typeface="Arial"/>
              </a:rPr>
              <a:t>INVESTMENT PANEL IN THE SUPREME COURT</a:t>
            </a:r>
            <a:endParaRPr lang="ru-RU" sz="2000" b="1" dirty="0">
              <a:solidFill>
                <a:schemeClr val="accent5">
                  <a:lumMod val="50000"/>
                </a:schemeClr>
              </a:solidFill>
              <a:ea typeface="Arial"/>
              <a:cs typeface="Arial"/>
              <a:sym typeface="Arial"/>
            </a:endParaRPr>
          </a:p>
        </p:txBody>
      </p:sp>
      <p:sp>
        <p:nvSpPr>
          <p:cNvPr id="17" name="Google Shape;229;p16"/>
          <p:cNvSpPr txBox="1"/>
          <p:nvPr/>
        </p:nvSpPr>
        <p:spPr>
          <a:xfrm>
            <a:off x="6197062" y="4169826"/>
            <a:ext cx="4747423" cy="1262145"/>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fontAlgn="base"/>
            <a:r>
              <a:rPr lang="en-US" sz="1600" b="1" dirty="0" smtClean="0"/>
              <a:t>Paragraph 4 of article 27 of the civil </a:t>
            </a:r>
            <a:r>
              <a:rPr lang="en-US" sz="1600" b="1" dirty="0" err="1" smtClean="0"/>
              <a:t>codeAccording</a:t>
            </a:r>
            <a:r>
              <a:rPr lang="en-US" sz="1600" b="1" dirty="0" smtClean="0"/>
              <a:t> to the rules of the court of first instance, the WKR court considers civil cases on investment disputes, except for cases under the jurisdiction of the Supreme Court of the Republic of Kazakhstan.</a:t>
            </a:r>
            <a:endParaRPr lang="ru-RU" sz="1600" dirty="0"/>
          </a:p>
        </p:txBody>
      </p:sp>
      <p:sp>
        <p:nvSpPr>
          <p:cNvPr id="18" name="Google Shape;229;p16"/>
          <p:cNvSpPr txBox="1"/>
          <p:nvPr/>
        </p:nvSpPr>
        <p:spPr>
          <a:xfrm>
            <a:off x="817666" y="5597817"/>
            <a:ext cx="10972706" cy="1164927"/>
          </a:xfrm>
          <a:prstGeom prst="rect">
            <a:avLst/>
          </a:prstGeom>
          <a:noFill/>
          <a:ln w="9525" cap="flat" cmpd="sng">
            <a:solidFill>
              <a:srgbClr val="00B050"/>
            </a:solidFill>
            <a:prstDash val="dash"/>
            <a:miter lim="800000"/>
            <a:headEnd type="none" w="sm" len="sm"/>
            <a:tailEnd type="none" w="sm" len="sm"/>
          </a:ln>
        </p:spPr>
        <p:txBody>
          <a:bodyPr spcFirstLastPara="1" wrap="square" lIns="95305" tIns="47652" rIns="95305" bIns="47652" anchor="t" anchorCtr="0">
            <a:noAutofit/>
          </a:bodyPr>
          <a:lstStyle/>
          <a:p>
            <a:pPr fontAlgn="base"/>
            <a:r>
              <a:rPr lang="en-US" sz="1000" dirty="0" smtClean="0"/>
              <a:t>The court also Considers other disputes between investors and public authorities related to the investment activity of the investor, involving:1) a foreign legal entity (its branch, representative office) carrying out business activities in the territory of the Republic of Kazakhstan;2) a legal entity established with foreign participation in the manner prescribed by the legislation of the Republic of Kazakhstan, fifty percent or more of the voting shares (shares in the authorized capital) of which belong to a foreign investor;3) investors in the presence of the concluded contract with the state for implementation of investments.5. Other disputes arising from legal relations with participation of the investor which are not connected with investment activity, and also disputes with participation of the investor which are subject to consideration in simplified production are subject to regional (city) and the courts equated to them according to jurisdiction established by Chapter 3 of this Code</a:t>
            </a:r>
            <a:endParaRPr lang="ru-RU" sz="1000" dirty="0"/>
          </a:p>
        </p:txBody>
      </p:sp>
      <p:sp>
        <p:nvSpPr>
          <p:cNvPr id="2" name="Прямоугольник 1"/>
          <p:cNvSpPr/>
          <p:nvPr/>
        </p:nvSpPr>
        <p:spPr>
          <a:xfrm>
            <a:off x="3073602" y="200833"/>
            <a:ext cx="6096000" cy="646331"/>
          </a:xfrm>
          <a:prstGeom prst="rect">
            <a:avLst/>
          </a:prstGeom>
        </p:spPr>
        <p:txBody>
          <a:bodyPr>
            <a:spAutoFit/>
          </a:bodyPr>
          <a:lstStyle/>
          <a:p>
            <a:pPr lvl="0" algn="ctr">
              <a:buClr>
                <a:srgbClr val="000000"/>
              </a:buClr>
              <a:buSzPts val="2300"/>
            </a:pPr>
            <a:r>
              <a:rPr lang="en-US" b="1" dirty="0" smtClean="0">
                <a:sym typeface="Arial"/>
              </a:rPr>
              <a:t>JUDICIAL MECHANISMS TO PROTECT INVESTORS ' RIGHTSSEPARATE PROCEEDINGS ON INVESTMENT DISPUTES</a:t>
            </a:r>
            <a:endParaRPr lang="kk-KZ" dirty="0">
              <a:latin typeface="Arial"/>
              <a:ea typeface="Arial"/>
              <a:cs typeface="Arial"/>
              <a:sym typeface="Arial"/>
            </a:endParaRPr>
          </a:p>
        </p:txBody>
      </p:sp>
    </p:spTree>
    <p:extLst>
      <p:ext uri="{BB962C8B-B14F-4D97-AF65-F5344CB8AC3E}">
        <p14:creationId xmlns:p14="http://schemas.microsoft.com/office/powerpoint/2010/main" val="23504560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1381</Words>
  <Application>Microsoft Office PowerPoint</Application>
  <PresentationFormat>Широкоэкранный</PresentationFormat>
  <Paragraphs>59</Paragraphs>
  <Slides>6</Slides>
  <Notes>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Alida Tuyebekova</dc:creator>
  <cp:lastModifiedBy>admin</cp:lastModifiedBy>
  <cp:revision>24</cp:revision>
  <dcterms:created xsi:type="dcterms:W3CDTF">2019-08-26T14:09:56Z</dcterms:created>
  <dcterms:modified xsi:type="dcterms:W3CDTF">2019-09-11T07:16:12Z</dcterms:modified>
</cp:coreProperties>
</file>